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3" r:id="rId5"/>
    <p:sldId id="262" r:id="rId6"/>
    <p:sldId id="266" r:id="rId7"/>
    <p:sldId id="264" r:id="rId8"/>
    <p:sldId id="260" r:id="rId9"/>
    <p:sldId id="261" r:id="rId10"/>
    <p:sldId id="265" r:id="rId11"/>
    <p:sldId id="267"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114" d="100"/>
          <a:sy n="114"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C3A4EF-A9DD-401E-ABFB-0578043BFF5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1856594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8072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404007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272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289138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C3A4EF-A9DD-401E-ABFB-0578043BFF51}"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2246459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C3A4EF-A9DD-401E-ABFB-0578043BFF51}"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333539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3A4EF-A9DD-401E-ABFB-0578043BFF5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1349918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3A4EF-A9DD-401E-ABFB-0578043BFF5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179911570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3A4EF-A9DD-401E-ABFB-0578043BFF5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96800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3A4EF-A9DD-401E-ABFB-0578043BFF5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11169422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176228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C3A4EF-A9DD-401E-ABFB-0578043BFF51}"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374297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3A4EF-A9DD-401E-ABFB-0578043BFF51}"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263264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3A4EF-A9DD-401E-ABFB-0578043BFF51}"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59709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15483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3A4EF-A9DD-401E-ABFB-0578043BFF5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0015B-3BE9-470F-B4EA-68227AE77EDE}" type="slidenum">
              <a:rPr lang="en-US" smtClean="0"/>
              <a:t>‹#›</a:t>
            </a:fld>
            <a:endParaRPr lang="en-US"/>
          </a:p>
        </p:txBody>
      </p:sp>
    </p:spTree>
    <p:extLst>
      <p:ext uri="{BB962C8B-B14F-4D97-AF65-F5344CB8AC3E}">
        <p14:creationId xmlns:p14="http://schemas.microsoft.com/office/powerpoint/2010/main" val="278144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0C3A4EF-A9DD-401E-ABFB-0578043BFF51}" type="datetimeFigureOut">
              <a:rPr lang="en-US" smtClean="0"/>
              <a:t>9/18/2019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80015B-3BE9-470F-B4EA-68227AE77EDE}" type="slidenum">
              <a:rPr lang="en-US" smtClean="0"/>
              <a:t>‹#›</a:t>
            </a:fld>
            <a:endParaRPr lang="en-US"/>
          </a:p>
        </p:txBody>
      </p:sp>
    </p:spTree>
    <p:extLst>
      <p:ext uri="{BB962C8B-B14F-4D97-AF65-F5344CB8AC3E}">
        <p14:creationId xmlns:p14="http://schemas.microsoft.com/office/powerpoint/2010/main" val="5145828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hyperlink" Target="https://vignette.wikia.nocookie.net/vsbattles/images/3/3a/Bloodborne-the-old-hunters-two-column-01-ps4-us-06oct15.png/revision/latest/scale-to-width-down/400?cb=20160826161536" TargetMode="External"/><Relationship Id="rId2" Type="http://schemas.openxmlformats.org/officeDocument/2006/relationships/hyperlink" Target="https://www.cleanpng.com/png-dark-souls-demon-s-souls-bloodborne-the-witcher-3-828149/download-png.html" TargetMode="External"/><Relationship Id="rId1" Type="http://schemas.openxmlformats.org/officeDocument/2006/relationships/slideLayout" Target="../slideLayouts/slideLayout2.xml"/><Relationship Id="rId5" Type="http://schemas.openxmlformats.org/officeDocument/2006/relationships/hyperlink" Target="https://cmon-files.s3.amazonaws.com/pdf/assets_item/resource/43/Bloodborne_Rulebook__2_.pdf" TargetMode="External"/><Relationship Id="rId4" Type="http://schemas.openxmlformats.org/officeDocument/2006/relationships/hyperlink" Target="https://images2.alphacoders.com/532/thumb-1920-532523.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F93C-E481-4876-B297-669C3A0F933E}"/>
              </a:ext>
            </a:extLst>
          </p:cNvPr>
          <p:cNvSpPr>
            <a:spLocks noGrp="1"/>
          </p:cNvSpPr>
          <p:nvPr>
            <p:ph type="ctrTitle"/>
          </p:nvPr>
        </p:nvSpPr>
        <p:spPr>
          <a:xfrm>
            <a:off x="1370693" y="4511814"/>
            <a:ext cx="9440034" cy="1130260"/>
          </a:xfrm>
        </p:spPr>
        <p:txBody>
          <a:bodyPr>
            <a:normAutofit/>
          </a:bodyPr>
          <a:lstStyle/>
          <a:p>
            <a:r>
              <a:rPr lang="en-US" sz="4800" b="1" i="1" u="sng" dirty="0">
                <a:solidFill>
                  <a:srgbClr val="FF0000"/>
                </a:solidFill>
                <a:latin typeface="Centaur" panose="02030504050205020304" pitchFamily="18" charset="0"/>
              </a:rPr>
              <a:t>Bloodborne</a:t>
            </a:r>
            <a:r>
              <a:rPr lang="en-US" sz="4800" b="1" u="sng" dirty="0">
                <a:solidFill>
                  <a:srgbClr val="FF0000"/>
                </a:solidFill>
                <a:latin typeface="Centaur" panose="02030504050205020304" pitchFamily="18" charset="0"/>
              </a:rPr>
              <a:t>: The Card Game</a:t>
            </a:r>
          </a:p>
        </p:txBody>
      </p:sp>
      <p:sp>
        <p:nvSpPr>
          <p:cNvPr id="3" name="Subtitle 2">
            <a:extLst>
              <a:ext uri="{FF2B5EF4-FFF2-40B4-BE49-F238E27FC236}">
                <a16:creationId xmlns:a16="http://schemas.microsoft.com/office/drawing/2014/main" id="{8996A221-7C0F-46E4-A3AB-298ACCE920FB}"/>
              </a:ext>
            </a:extLst>
          </p:cNvPr>
          <p:cNvSpPr>
            <a:spLocks noGrp="1"/>
          </p:cNvSpPr>
          <p:nvPr>
            <p:ph type="subTitle" idx="1"/>
          </p:nvPr>
        </p:nvSpPr>
        <p:spPr>
          <a:xfrm>
            <a:off x="1370693" y="5642074"/>
            <a:ext cx="9440034" cy="505230"/>
          </a:xfrm>
        </p:spPr>
        <p:txBody>
          <a:bodyPr>
            <a:normAutofit/>
          </a:bodyPr>
          <a:lstStyle/>
          <a:p>
            <a:r>
              <a:rPr lang="en-US" dirty="0"/>
              <a:t>A Game overview by Adam King, Ethan Wade, and Jacob </a:t>
            </a:r>
            <a:r>
              <a:rPr lang="en-US" dirty="0" err="1"/>
              <a:t>McElhannon</a:t>
            </a:r>
            <a:endParaRPr lang="en-US" dirty="0"/>
          </a:p>
        </p:txBody>
      </p:sp>
      <p:pic>
        <p:nvPicPr>
          <p:cNvPr id="21" name="Picture 18">
            <a:extLst>
              <a:ext uri="{FF2B5EF4-FFF2-40B4-BE49-F238E27FC236}">
                <a16:creationId xmlns:a16="http://schemas.microsoft.com/office/drawing/2014/main" id="{D8C67178-C15E-489D-8DDF-CB1BD4194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pic>
        <p:nvPicPr>
          <p:cNvPr id="9" name="Picture 8" descr="A person wearing a black dress&#10;&#10;Description automatically generated">
            <a:extLst>
              <a:ext uri="{FF2B5EF4-FFF2-40B4-BE49-F238E27FC236}">
                <a16:creationId xmlns:a16="http://schemas.microsoft.com/office/drawing/2014/main" id="{9F2D7F8A-55F7-4DCA-99AE-028A96902A48}"/>
              </a:ext>
            </a:extLst>
          </p:cNvPr>
          <p:cNvPicPr>
            <a:picLocks noChangeAspect="1"/>
          </p:cNvPicPr>
          <p:nvPr/>
        </p:nvPicPr>
        <p:blipFill rotWithShape="1">
          <a:blip r:embed="rId4">
            <a:extLst>
              <a:ext uri="{28A0092B-C50C-407E-A947-70E740481C1C}">
                <a14:useLocalDpi xmlns:a14="http://schemas.microsoft.com/office/drawing/2010/main" val="0"/>
              </a:ext>
            </a:extLst>
          </a:blip>
          <a:srcRect t="23110" r="-2" b="38043"/>
          <a:stretch/>
        </p:blipFill>
        <p:spPr>
          <a:xfrm>
            <a:off x="1169349" y="695008"/>
            <a:ext cx="6080760" cy="3525671"/>
          </a:xfrm>
          <a:prstGeom prst="rect">
            <a:avLst/>
          </a:prstGeom>
        </p:spPr>
      </p:pic>
      <p:pic>
        <p:nvPicPr>
          <p:cNvPr id="7" name="Picture 6" descr="A person wearing a black dress&#10;&#10;Description automatically generated">
            <a:extLst>
              <a:ext uri="{FF2B5EF4-FFF2-40B4-BE49-F238E27FC236}">
                <a16:creationId xmlns:a16="http://schemas.microsoft.com/office/drawing/2014/main" id="{4189C45F-64D8-4274-86EF-ECCC84AB8E78}"/>
              </a:ext>
            </a:extLst>
          </p:cNvPr>
          <p:cNvPicPr>
            <a:picLocks noChangeAspect="1"/>
          </p:cNvPicPr>
          <p:nvPr/>
        </p:nvPicPr>
        <p:blipFill rotWithShape="1">
          <a:blip r:embed="rId5">
            <a:extLst>
              <a:ext uri="{28A0092B-C50C-407E-A947-70E740481C1C}">
                <a14:useLocalDpi xmlns:a14="http://schemas.microsoft.com/office/drawing/2010/main" val="0"/>
              </a:ext>
            </a:extLst>
          </a:blip>
          <a:srcRect r="1" b="28200"/>
          <a:stretch/>
        </p:blipFill>
        <p:spPr>
          <a:xfrm>
            <a:off x="7405576" y="695008"/>
            <a:ext cx="3609120" cy="3525671"/>
          </a:xfrm>
          <a:prstGeom prst="rect">
            <a:avLst/>
          </a:prstGeom>
        </p:spPr>
      </p:pic>
    </p:spTree>
    <p:extLst>
      <p:ext uri="{BB962C8B-B14F-4D97-AF65-F5344CB8AC3E}">
        <p14:creationId xmlns:p14="http://schemas.microsoft.com/office/powerpoint/2010/main" val="173375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DFD-AD32-4734-887A-450F8768565B}"/>
              </a:ext>
            </a:extLst>
          </p:cNvPr>
          <p:cNvSpPr>
            <a:spLocks noGrp="1"/>
          </p:cNvSpPr>
          <p:nvPr>
            <p:ph type="title"/>
          </p:nvPr>
        </p:nvSpPr>
        <p:spPr>
          <a:xfrm>
            <a:off x="913795" y="609600"/>
            <a:ext cx="3078749" cy="970450"/>
          </a:xfrm>
        </p:spPr>
        <p:txBody>
          <a:bodyPr anchor="b">
            <a:normAutofit/>
          </a:bodyPr>
          <a:lstStyle/>
          <a:p>
            <a:r>
              <a:rPr lang="en-US" sz="4400" dirty="0">
                <a:solidFill>
                  <a:srgbClr val="FF0000"/>
                </a:solidFill>
              </a:rPr>
              <a:t>The Winner</a:t>
            </a:r>
          </a:p>
        </p:txBody>
      </p:sp>
      <p:sp>
        <p:nvSpPr>
          <p:cNvPr id="3" name="Content Placeholder 2">
            <a:extLst>
              <a:ext uri="{FF2B5EF4-FFF2-40B4-BE49-F238E27FC236}">
                <a16:creationId xmlns:a16="http://schemas.microsoft.com/office/drawing/2014/main" id="{DA219F5B-E722-4243-A5EC-9584BC3B65EC}"/>
              </a:ext>
            </a:extLst>
          </p:cNvPr>
          <p:cNvSpPr>
            <a:spLocks noGrp="1"/>
          </p:cNvSpPr>
          <p:nvPr>
            <p:ph idx="1"/>
          </p:nvPr>
        </p:nvSpPr>
        <p:spPr>
          <a:xfrm>
            <a:off x="913795" y="1732449"/>
            <a:ext cx="3078749" cy="4058751"/>
          </a:xfrm>
        </p:spPr>
        <p:txBody>
          <a:bodyPr anchor="t">
            <a:normAutofit/>
          </a:bodyPr>
          <a:lstStyle/>
          <a:p>
            <a:pPr algn="ctr"/>
            <a:endParaRPr lang="en-US" sz="1600" dirty="0"/>
          </a:p>
          <a:p>
            <a:pPr algn="ctr"/>
            <a:endParaRPr lang="en-US" sz="1600" dirty="0"/>
          </a:p>
          <a:p>
            <a:pPr algn="ctr"/>
            <a:endParaRPr lang="en-US" sz="1600" dirty="0"/>
          </a:p>
          <a:p>
            <a:pPr marL="36900" indent="0" algn="ctr">
              <a:buNone/>
            </a:pPr>
            <a:r>
              <a:rPr lang="en-US" dirty="0"/>
              <a:t>With a total of 12 saved </a:t>
            </a:r>
            <a:r>
              <a:rPr lang="en-US" dirty="0">
                <a:solidFill>
                  <a:srgbClr val="FF0000"/>
                </a:solidFill>
              </a:rPr>
              <a:t>Blood Echoes</a:t>
            </a:r>
            <a:r>
              <a:rPr lang="en-US" dirty="0"/>
              <a:t>, 2 </a:t>
            </a:r>
            <a:r>
              <a:rPr lang="en-US" dirty="0">
                <a:solidFill>
                  <a:srgbClr val="FF0000"/>
                </a:solidFill>
              </a:rPr>
              <a:t>Kin Trophies</a:t>
            </a:r>
            <a:r>
              <a:rPr lang="en-US" dirty="0"/>
              <a:t>, 4 </a:t>
            </a:r>
            <a:r>
              <a:rPr lang="en-US" dirty="0">
                <a:solidFill>
                  <a:srgbClr val="FF0000"/>
                </a:solidFill>
              </a:rPr>
              <a:t>Human Trophies</a:t>
            </a:r>
            <a:r>
              <a:rPr lang="en-US" dirty="0"/>
              <a:t>, and 1 </a:t>
            </a:r>
            <a:r>
              <a:rPr lang="en-US" dirty="0">
                <a:solidFill>
                  <a:srgbClr val="FF0000"/>
                </a:solidFill>
              </a:rPr>
              <a:t>Beast Trophy</a:t>
            </a:r>
            <a:r>
              <a:rPr lang="en-US" dirty="0"/>
              <a:t>, Jacob won the game with </a:t>
            </a:r>
            <a:r>
              <a:rPr lang="en-US" u="sng" dirty="0"/>
              <a:t>19 total points! </a:t>
            </a:r>
          </a:p>
        </p:txBody>
      </p:sp>
      <p:pic>
        <p:nvPicPr>
          <p:cNvPr id="14"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descr="A picture containing person, man, floor&#10;&#10;Description automatically generated">
            <a:extLst>
              <a:ext uri="{FF2B5EF4-FFF2-40B4-BE49-F238E27FC236}">
                <a16:creationId xmlns:a16="http://schemas.microsoft.com/office/drawing/2014/main" id="{B8C898BD-AA61-4D9A-ABD1-E775F5E8E93B}"/>
              </a:ext>
            </a:extLst>
          </p:cNvPr>
          <p:cNvPicPr>
            <a:picLocks noChangeAspect="1"/>
          </p:cNvPicPr>
          <p:nvPr/>
        </p:nvPicPr>
        <p:blipFill rotWithShape="1">
          <a:blip r:embed="rId4">
            <a:extLst>
              <a:ext uri="{28A0092B-C50C-407E-A947-70E740481C1C}">
                <a14:useLocalDpi xmlns:a14="http://schemas.microsoft.com/office/drawing/2010/main" val="0"/>
              </a:ext>
            </a:extLst>
          </a:blip>
          <a:srcRect r="1" b="31764"/>
          <a:stretch/>
        </p:blipFill>
        <p:spPr>
          <a:xfrm>
            <a:off x="4654295" y="10"/>
            <a:ext cx="7537705" cy="6857990"/>
          </a:xfrm>
          <a:prstGeom prst="rect">
            <a:avLst/>
          </a:prstGeom>
        </p:spPr>
      </p:pic>
    </p:spTree>
    <p:extLst>
      <p:ext uri="{BB962C8B-B14F-4D97-AF65-F5344CB8AC3E}">
        <p14:creationId xmlns:p14="http://schemas.microsoft.com/office/powerpoint/2010/main" val="425137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BF22-9DCF-484C-BEEC-24A75F818A3A}"/>
              </a:ext>
            </a:extLst>
          </p:cNvPr>
          <p:cNvSpPr>
            <a:spLocks noGrp="1"/>
          </p:cNvSpPr>
          <p:nvPr>
            <p:ph type="title"/>
          </p:nvPr>
        </p:nvSpPr>
        <p:spPr>
          <a:xfrm>
            <a:off x="1370693" y="4406537"/>
            <a:ext cx="9440034" cy="1088336"/>
          </a:xfrm>
        </p:spPr>
        <p:txBody>
          <a:bodyPr vert="horz" lIns="91440" tIns="45720" rIns="91440" bIns="45720" rtlCol="0" anchor="b">
            <a:normAutofit/>
          </a:bodyPr>
          <a:lstStyle/>
          <a:p>
            <a:r>
              <a:rPr lang="en-US" sz="4800" dirty="0">
                <a:solidFill>
                  <a:srgbClr val="FF0000"/>
                </a:solidFill>
              </a:rPr>
              <a:t>The Losers</a:t>
            </a:r>
          </a:p>
        </p:txBody>
      </p:sp>
      <p:sp>
        <p:nvSpPr>
          <p:cNvPr id="3" name="Content Placeholder 2">
            <a:extLst>
              <a:ext uri="{FF2B5EF4-FFF2-40B4-BE49-F238E27FC236}">
                <a16:creationId xmlns:a16="http://schemas.microsoft.com/office/drawing/2014/main" id="{9F758839-C9E4-42CE-8F02-7288CBECD99B}"/>
              </a:ext>
            </a:extLst>
          </p:cNvPr>
          <p:cNvSpPr>
            <a:spLocks noGrp="1"/>
          </p:cNvSpPr>
          <p:nvPr>
            <p:ph idx="1"/>
          </p:nvPr>
        </p:nvSpPr>
        <p:spPr>
          <a:xfrm>
            <a:off x="1370693" y="5494872"/>
            <a:ext cx="9440034" cy="621614"/>
          </a:xfrm>
        </p:spPr>
        <p:txBody>
          <a:bodyPr vert="horz" lIns="91440" tIns="45720" rIns="91440" bIns="45720" rtlCol="0" anchor="t">
            <a:normAutofit/>
          </a:bodyPr>
          <a:lstStyle/>
          <a:p>
            <a:pPr marL="0" indent="0" algn="ctr">
              <a:buNone/>
            </a:pPr>
            <a:r>
              <a:rPr lang="en-US" dirty="0">
                <a:solidFill>
                  <a:srgbClr val="4175B1"/>
                </a:solidFill>
              </a:rPr>
              <a:t>Adam and Ethan were not as fortunate.</a:t>
            </a:r>
          </a:p>
        </p:txBody>
      </p:sp>
      <p:pic>
        <p:nvPicPr>
          <p:cNvPr id="12" name="Picture 11">
            <a:extLst>
              <a:ext uri="{FF2B5EF4-FFF2-40B4-BE49-F238E27FC236}">
                <a16:creationId xmlns:a16="http://schemas.microsoft.com/office/drawing/2014/main" id="{A26253E7-65E8-4CFA-9503-31AA96B779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5" name="Picture 4" descr="A group of people standing in a room&#10;&#10;Description automatically generated">
            <a:extLst>
              <a:ext uri="{FF2B5EF4-FFF2-40B4-BE49-F238E27FC236}">
                <a16:creationId xmlns:a16="http://schemas.microsoft.com/office/drawing/2014/main" id="{D41D01A4-AD98-486F-9096-9F84BD9C468B}"/>
              </a:ext>
            </a:extLst>
          </p:cNvPr>
          <p:cNvPicPr>
            <a:picLocks noChangeAspect="1"/>
          </p:cNvPicPr>
          <p:nvPr/>
        </p:nvPicPr>
        <p:blipFill rotWithShape="1">
          <a:blip r:embed="rId4">
            <a:extLst>
              <a:ext uri="{28A0092B-C50C-407E-A947-70E740481C1C}">
                <a14:useLocalDpi xmlns:a14="http://schemas.microsoft.com/office/drawing/2010/main" val="0"/>
              </a:ext>
            </a:extLst>
          </a:blip>
          <a:srcRect t="36947" r="2" b="21041"/>
          <a:stretch/>
        </p:blipFill>
        <p:spPr>
          <a:xfrm>
            <a:off x="-6" y="-6"/>
            <a:ext cx="7534656" cy="4220682"/>
          </a:xfrm>
          <a:prstGeom prst="rect">
            <a:avLst/>
          </a:prstGeom>
        </p:spPr>
      </p:pic>
      <p:pic>
        <p:nvPicPr>
          <p:cNvPr id="7" name="Picture 6" descr="A picture containing person, man, sitting&#10;&#10;Description automatically generated">
            <a:extLst>
              <a:ext uri="{FF2B5EF4-FFF2-40B4-BE49-F238E27FC236}">
                <a16:creationId xmlns:a16="http://schemas.microsoft.com/office/drawing/2014/main" id="{499BD667-17B5-4A33-99B0-F0823E0F78E6}"/>
              </a:ext>
            </a:extLst>
          </p:cNvPr>
          <p:cNvPicPr>
            <a:picLocks noChangeAspect="1"/>
          </p:cNvPicPr>
          <p:nvPr/>
        </p:nvPicPr>
        <p:blipFill rotWithShape="1">
          <a:blip r:embed="rId5">
            <a:extLst>
              <a:ext uri="{28A0092B-C50C-407E-A947-70E740481C1C}">
                <a14:useLocalDpi xmlns:a14="http://schemas.microsoft.com/office/drawing/2010/main" val="0"/>
              </a:ext>
            </a:extLst>
          </a:blip>
          <a:srcRect t="3938" r="-3" b="28091"/>
          <a:stretch/>
        </p:blipFill>
        <p:spPr>
          <a:xfrm>
            <a:off x="7534660" y="5"/>
            <a:ext cx="4657345" cy="4220681"/>
          </a:xfrm>
          <a:prstGeom prst="rect">
            <a:avLst/>
          </a:prstGeom>
        </p:spPr>
      </p:pic>
    </p:spTree>
    <p:extLst>
      <p:ext uri="{BB962C8B-B14F-4D97-AF65-F5344CB8AC3E}">
        <p14:creationId xmlns:p14="http://schemas.microsoft.com/office/powerpoint/2010/main" val="242076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E145-DB92-4113-B397-BED0968F76EA}"/>
              </a:ext>
            </a:extLst>
          </p:cNvPr>
          <p:cNvSpPr>
            <a:spLocks noGrp="1"/>
          </p:cNvSpPr>
          <p:nvPr>
            <p:ph type="title"/>
          </p:nvPr>
        </p:nvSpPr>
        <p:spPr/>
        <p:txBody>
          <a:bodyPr>
            <a:normAutofit fontScale="90000"/>
          </a:bodyPr>
          <a:lstStyle/>
          <a:p>
            <a:r>
              <a:rPr lang="en-US" dirty="0"/>
              <a:t>Sources</a:t>
            </a:r>
            <a:br>
              <a:rPr lang="en-US" dirty="0"/>
            </a:br>
            <a:endParaRPr lang="en-US" dirty="0"/>
          </a:p>
        </p:txBody>
      </p:sp>
      <p:sp>
        <p:nvSpPr>
          <p:cNvPr id="3" name="Content Placeholder 2">
            <a:extLst>
              <a:ext uri="{FF2B5EF4-FFF2-40B4-BE49-F238E27FC236}">
                <a16:creationId xmlns:a16="http://schemas.microsoft.com/office/drawing/2014/main" id="{7CB8159A-C9EA-4E7B-9579-41882010BD94}"/>
              </a:ext>
            </a:extLst>
          </p:cNvPr>
          <p:cNvSpPr>
            <a:spLocks noGrp="1"/>
          </p:cNvSpPr>
          <p:nvPr>
            <p:ph idx="1"/>
          </p:nvPr>
        </p:nvSpPr>
        <p:spPr/>
        <p:txBody>
          <a:bodyPr>
            <a:normAutofit/>
          </a:bodyPr>
          <a:lstStyle/>
          <a:p>
            <a:r>
              <a:rPr lang="en-US" sz="1600" dirty="0"/>
              <a:t>Photos: </a:t>
            </a:r>
            <a:r>
              <a:rPr lang="en-US" sz="1600" dirty="0">
                <a:hlinkClick r:id="rId2"/>
              </a:rPr>
              <a:t>https://www.cleanpng.com/png-dark-souls-demon-s-souls-bloodborne-the-witcher-3-828149/download-png.html</a:t>
            </a:r>
            <a:r>
              <a:rPr lang="en-US" sz="1600" dirty="0"/>
              <a:t> / </a:t>
            </a:r>
            <a:r>
              <a:rPr lang="en-US" sz="1600" dirty="0">
                <a:hlinkClick r:id="rId3"/>
              </a:rPr>
              <a:t>https://vignette.wikia.nocookie.net/vsbattles/images/3/3a/Bloodborne-the-old-hunters-two-column-01-ps4-us-06oct15.png/revision/latest/scale-to-width-down/400?cb=20160826161536</a:t>
            </a:r>
            <a:r>
              <a:rPr lang="en-US" sz="1600" dirty="0"/>
              <a:t> / </a:t>
            </a:r>
            <a:r>
              <a:rPr lang="en-US" sz="1600" dirty="0">
                <a:hlinkClick r:id="rId4"/>
              </a:rPr>
              <a:t>https://images2.alphacoders.com/532/thumb-1920-532523.jpg</a:t>
            </a:r>
            <a:endParaRPr lang="en-US" sz="1600" dirty="0"/>
          </a:p>
          <a:p>
            <a:r>
              <a:rPr lang="en-US" sz="1600" dirty="0"/>
              <a:t>Rulebook: </a:t>
            </a:r>
            <a:r>
              <a:rPr lang="en-US" sz="1600" dirty="0">
                <a:hlinkClick r:id="rId5"/>
              </a:rPr>
              <a:t>https://cmon-files.s3.amazonaws.com/pdf/assets_item/resource/43/Bloodborne_Rulebook__2_.pdf</a:t>
            </a:r>
            <a:endParaRPr lang="en-US" sz="1600" dirty="0"/>
          </a:p>
          <a:p>
            <a:endParaRPr lang="en-US" sz="1200" dirty="0"/>
          </a:p>
          <a:p>
            <a:endParaRPr lang="en-US" sz="1200" dirty="0"/>
          </a:p>
        </p:txBody>
      </p:sp>
    </p:spTree>
    <p:extLst>
      <p:ext uri="{BB962C8B-B14F-4D97-AF65-F5344CB8AC3E}">
        <p14:creationId xmlns:p14="http://schemas.microsoft.com/office/powerpoint/2010/main" val="34060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tree, sky, grass&#10;&#10;Description automatically generated">
            <a:extLst>
              <a:ext uri="{FF2B5EF4-FFF2-40B4-BE49-F238E27FC236}">
                <a16:creationId xmlns:a16="http://schemas.microsoft.com/office/drawing/2014/main" id="{AA747996-F337-4662-82E8-88BB70ECB66E}"/>
              </a:ext>
            </a:extLst>
          </p:cNvPr>
          <p:cNvPicPr>
            <a:picLocks noChangeAspect="1"/>
          </p:cNvPicPr>
          <p:nvPr/>
        </p:nvPicPr>
        <p:blipFill rotWithShape="1">
          <a:blip r:embed="rId3">
            <a:extLst>
              <a:ext uri="{28A0092B-C50C-407E-A947-70E740481C1C}">
                <a14:useLocalDpi xmlns:a14="http://schemas.microsoft.com/office/drawing/2010/main" val="0"/>
              </a:ext>
            </a:extLst>
          </a:blip>
          <a:srcRect t="1334"/>
          <a:stretch/>
        </p:blipFill>
        <p:spPr>
          <a:xfrm>
            <a:off x="-8622" y="10"/>
            <a:ext cx="6096000" cy="3383270"/>
          </a:xfrm>
          <a:prstGeom prst="rect">
            <a:avLst/>
          </a:prstGeom>
        </p:spPr>
      </p:pic>
      <p:pic>
        <p:nvPicPr>
          <p:cNvPr id="5" name="Picture 4" descr="A picture containing text, book, building&#10;&#10;Description automatically generated">
            <a:extLst>
              <a:ext uri="{FF2B5EF4-FFF2-40B4-BE49-F238E27FC236}">
                <a16:creationId xmlns:a16="http://schemas.microsoft.com/office/drawing/2014/main" id="{89A759A4-F780-41F3-A1E6-4C6CE5858361}"/>
              </a:ext>
            </a:extLst>
          </p:cNvPr>
          <p:cNvPicPr>
            <a:picLocks noChangeAspect="1"/>
          </p:cNvPicPr>
          <p:nvPr/>
        </p:nvPicPr>
        <p:blipFill rotWithShape="1">
          <a:blip r:embed="rId4">
            <a:extLst>
              <a:ext uri="{28A0092B-C50C-407E-A947-70E740481C1C}">
                <a14:useLocalDpi xmlns:a14="http://schemas.microsoft.com/office/drawing/2010/main" val="0"/>
              </a:ext>
            </a:extLst>
          </a:blip>
          <a:srcRect t="36719" b="21094"/>
          <a:stretch/>
        </p:blipFill>
        <p:spPr>
          <a:xfrm>
            <a:off x="-10647" y="3429000"/>
            <a:ext cx="6096000" cy="3429000"/>
          </a:xfrm>
          <a:prstGeom prst="rect">
            <a:avLst/>
          </a:prstGeom>
        </p:spPr>
      </p:pic>
      <p:pic>
        <p:nvPicPr>
          <p:cNvPr id="22" name="Picture 2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C33C8C96-37F4-4918-A1C9-EBC90F152985}"/>
              </a:ext>
            </a:extLst>
          </p:cNvPr>
          <p:cNvSpPr>
            <a:spLocks noGrp="1"/>
          </p:cNvSpPr>
          <p:nvPr>
            <p:ph type="title"/>
          </p:nvPr>
        </p:nvSpPr>
        <p:spPr>
          <a:xfrm>
            <a:off x="6900493" y="405199"/>
            <a:ext cx="4538124" cy="656125"/>
          </a:xfrm>
        </p:spPr>
        <p:txBody>
          <a:bodyPr anchor="b">
            <a:normAutofit/>
          </a:bodyPr>
          <a:lstStyle/>
          <a:p>
            <a:pPr algn="l"/>
            <a:r>
              <a:rPr lang="en-US" sz="3200" dirty="0">
                <a:solidFill>
                  <a:srgbClr val="FF0000"/>
                </a:solidFill>
                <a:latin typeface="Times New Roman" panose="02020603050405020304" pitchFamily="18" charset="0"/>
                <a:cs typeface="Times New Roman" panose="02020603050405020304" pitchFamily="18" charset="0"/>
              </a:rPr>
              <a:t>What is </a:t>
            </a:r>
            <a:r>
              <a:rPr lang="en-US" sz="3200" i="1" dirty="0">
                <a:solidFill>
                  <a:srgbClr val="FF0000"/>
                </a:solidFill>
                <a:latin typeface="Times New Roman" panose="02020603050405020304" pitchFamily="18" charset="0"/>
                <a:cs typeface="Times New Roman" panose="02020603050405020304" pitchFamily="18" charset="0"/>
              </a:rPr>
              <a:t>Bloodborne</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84375B13-0126-40D8-84E5-548EED89449E}"/>
              </a:ext>
            </a:extLst>
          </p:cNvPr>
          <p:cNvSpPr>
            <a:spLocks noGrp="1"/>
          </p:cNvSpPr>
          <p:nvPr>
            <p:ph idx="1"/>
          </p:nvPr>
        </p:nvSpPr>
        <p:spPr>
          <a:xfrm>
            <a:off x="6900493" y="1466522"/>
            <a:ext cx="4403596" cy="4553277"/>
          </a:xfrm>
        </p:spPr>
        <p:txBody>
          <a:bodyPr anchor="t">
            <a:normAutofit/>
          </a:bodyPr>
          <a:lstStyle/>
          <a:p>
            <a:pPr>
              <a:lnSpc>
                <a:spcPct val="90000"/>
              </a:lnSpc>
            </a:pPr>
            <a:r>
              <a:rPr lang="en-US" sz="1700" i="1" dirty="0">
                <a:latin typeface="Times New Roman" panose="02020603050405020304" pitchFamily="18" charset="0"/>
                <a:cs typeface="Times New Roman" panose="02020603050405020304" pitchFamily="18" charset="0"/>
              </a:rPr>
              <a:t>Bloodborne</a:t>
            </a:r>
            <a:r>
              <a:rPr lang="en-US" sz="1700" dirty="0">
                <a:latin typeface="Times New Roman" panose="02020603050405020304" pitchFamily="18" charset="0"/>
                <a:cs typeface="Times New Roman" panose="02020603050405020304" pitchFamily="18" charset="0"/>
              </a:rPr>
              <a:t> is an action-RPG released in 2015 and developed by </a:t>
            </a:r>
            <a:r>
              <a:rPr lang="en-US" sz="1700" dirty="0" err="1">
                <a:latin typeface="Times New Roman" panose="02020603050405020304" pitchFamily="18" charset="0"/>
                <a:cs typeface="Times New Roman" panose="02020603050405020304" pitchFamily="18" charset="0"/>
              </a:rPr>
              <a:t>FromSoftware</a:t>
            </a:r>
            <a:r>
              <a:rPr lang="en-US" sz="1700" dirty="0">
                <a:latin typeface="Times New Roman" panose="02020603050405020304" pitchFamily="18" charset="0"/>
                <a:cs typeface="Times New Roman" panose="02020603050405020304" pitchFamily="18" charset="0"/>
              </a:rPr>
              <a:t>, the makers of </a:t>
            </a:r>
            <a:r>
              <a:rPr lang="en-US" sz="1700" i="1" dirty="0">
                <a:latin typeface="Times New Roman" panose="02020603050405020304" pitchFamily="18" charset="0"/>
                <a:cs typeface="Times New Roman" panose="02020603050405020304" pitchFamily="18" charset="0"/>
              </a:rPr>
              <a:t>Dark Souls</a:t>
            </a:r>
            <a:r>
              <a:rPr lang="en-US" sz="1700" dirty="0">
                <a:latin typeface="Times New Roman" panose="02020603050405020304" pitchFamily="18" charset="0"/>
                <a:cs typeface="Times New Roman" panose="02020603050405020304" pitchFamily="18" charset="0"/>
              </a:rPr>
              <a:t>. </a:t>
            </a:r>
          </a:p>
          <a:p>
            <a:pPr marL="36900" indent="0">
              <a:lnSpc>
                <a:spcPct val="90000"/>
              </a:lnSpc>
              <a:buNone/>
            </a:pPr>
            <a:endParaRPr lang="en-US" sz="1700" dirty="0">
              <a:latin typeface="Times New Roman" panose="02020603050405020304" pitchFamily="18" charset="0"/>
              <a:cs typeface="Times New Roman" panose="02020603050405020304" pitchFamily="18" charset="0"/>
            </a:endParaRPr>
          </a:p>
          <a:p>
            <a:pPr>
              <a:lnSpc>
                <a:spcPct val="90000"/>
              </a:lnSpc>
            </a:pPr>
            <a:r>
              <a:rPr lang="en-US" sz="1700" dirty="0">
                <a:latin typeface="Times New Roman" panose="02020603050405020304" pitchFamily="18" charset="0"/>
                <a:cs typeface="Times New Roman" panose="02020603050405020304" pitchFamily="18" charset="0"/>
              </a:rPr>
              <a:t>The game’s content focuses on strategic and deliberate combat, rich RPG elements, punishing difficulty, and a rich world to explore.</a:t>
            </a:r>
          </a:p>
          <a:p>
            <a:pPr marL="36900" indent="0">
              <a:lnSpc>
                <a:spcPct val="90000"/>
              </a:lnSpc>
              <a:buNone/>
            </a:pPr>
            <a:endParaRPr lang="en-US" sz="1700" dirty="0">
              <a:latin typeface="Times New Roman" panose="02020603050405020304" pitchFamily="18" charset="0"/>
              <a:cs typeface="Times New Roman" panose="02020603050405020304" pitchFamily="18" charset="0"/>
            </a:endParaRPr>
          </a:p>
          <a:p>
            <a:pPr>
              <a:lnSpc>
                <a:spcPct val="90000"/>
              </a:lnSpc>
            </a:pPr>
            <a:r>
              <a:rPr lang="en-US" sz="1700" dirty="0">
                <a:latin typeface="Times New Roman" panose="02020603050405020304" pitchFamily="18" charset="0"/>
                <a:cs typeface="Times New Roman" panose="02020603050405020304" pitchFamily="18" charset="0"/>
              </a:rPr>
              <a:t>The Card and Board game versions of Bloodborne carry on with the tradition of complex systems and easy-to-learn, hard-to-master gameplay.</a:t>
            </a:r>
          </a:p>
        </p:txBody>
      </p:sp>
      <p:sp>
        <p:nvSpPr>
          <p:cNvPr id="6" name="TextBox 5">
            <a:extLst>
              <a:ext uri="{FF2B5EF4-FFF2-40B4-BE49-F238E27FC236}">
                <a16:creationId xmlns:a16="http://schemas.microsoft.com/office/drawing/2014/main" id="{A160B50D-2741-45C4-B945-E1F83417D7DD}"/>
              </a:ext>
            </a:extLst>
          </p:cNvPr>
          <p:cNvSpPr txBox="1"/>
          <p:nvPr/>
        </p:nvSpPr>
        <p:spPr>
          <a:xfrm>
            <a:off x="6255001" y="6587579"/>
            <a:ext cx="3362325" cy="246221"/>
          </a:xfrm>
          <a:prstGeom prst="rect">
            <a:avLst/>
          </a:prstGeom>
          <a:noFill/>
        </p:spPr>
        <p:txBody>
          <a:bodyPr wrap="square" rtlCol="0">
            <a:spAutoFit/>
          </a:bodyPr>
          <a:lstStyle/>
          <a:p>
            <a:pPr>
              <a:spcAft>
                <a:spcPts val="600"/>
              </a:spcAft>
            </a:pPr>
            <a:r>
              <a:rPr lang="en-US" sz="1000" dirty="0">
                <a:latin typeface="Times New Roman" panose="02020603050405020304" pitchFamily="18" charset="0"/>
                <a:cs typeface="Times New Roman" panose="02020603050405020304" pitchFamily="18" charset="0"/>
              </a:rPr>
              <a:t>Photo credit (bottom): Adam King</a:t>
            </a:r>
          </a:p>
        </p:txBody>
      </p:sp>
    </p:spTree>
    <p:extLst>
      <p:ext uri="{BB962C8B-B14F-4D97-AF65-F5344CB8AC3E}">
        <p14:creationId xmlns:p14="http://schemas.microsoft.com/office/powerpoint/2010/main" val="372468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F21B-5D33-4A1F-B587-E5DF72F0B42A}"/>
              </a:ext>
            </a:extLst>
          </p:cNvPr>
          <p:cNvSpPr>
            <a:spLocks noGrp="1"/>
          </p:cNvSpPr>
          <p:nvPr>
            <p:ph type="title"/>
          </p:nvPr>
        </p:nvSpPr>
        <p:spPr>
          <a:xfrm>
            <a:off x="5146160" y="609600"/>
            <a:ext cx="5978072" cy="657225"/>
          </a:xfrm>
        </p:spPr>
        <p:txBody>
          <a:bodyPr>
            <a:noAutofit/>
          </a:bodyPr>
          <a:lstStyle/>
          <a:p>
            <a:r>
              <a:rPr lang="en-US" dirty="0">
                <a:solidFill>
                  <a:srgbClr val="FF0000"/>
                </a:solidFill>
                <a:latin typeface="Times New Roman" panose="02020603050405020304" pitchFamily="18" charset="0"/>
                <a:cs typeface="Times New Roman" panose="02020603050405020304" pitchFamily="18" charset="0"/>
              </a:rPr>
              <a:t>The Goal of the Game</a:t>
            </a:r>
          </a:p>
        </p:txBody>
      </p:sp>
      <p:pic>
        <p:nvPicPr>
          <p:cNvPr id="14" name="Picture 13">
            <a:extLst>
              <a:ext uri="{FF2B5EF4-FFF2-40B4-BE49-F238E27FC236}">
                <a16:creationId xmlns:a16="http://schemas.microsoft.com/office/drawing/2014/main" id="{7AA41F59-BAF0-4CFD-A9FA-ED4C838B54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Picture 6" descr="A picture containing person, indoor, table, child&#10;&#10;Description automatically generated">
            <a:extLst>
              <a:ext uri="{FF2B5EF4-FFF2-40B4-BE49-F238E27FC236}">
                <a16:creationId xmlns:a16="http://schemas.microsoft.com/office/drawing/2014/main" id="{B5B2B561-FE65-4076-9265-761ABB39B9B9}"/>
              </a:ext>
            </a:extLst>
          </p:cNvPr>
          <p:cNvPicPr>
            <a:picLocks noChangeAspect="1"/>
          </p:cNvPicPr>
          <p:nvPr/>
        </p:nvPicPr>
        <p:blipFill rotWithShape="1">
          <a:blip r:embed="rId4">
            <a:extLst>
              <a:ext uri="{28A0092B-C50C-407E-A947-70E740481C1C}">
                <a14:useLocalDpi xmlns:a14="http://schemas.microsoft.com/office/drawing/2010/main" val="0"/>
              </a:ext>
            </a:extLst>
          </a:blip>
          <a:srcRect t="1764" r="2" b="41082"/>
          <a:stretch/>
        </p:blipFill>
        <p:spPr>
          <a:xfrm>
            <a:off x="643339" y="609600"/>
            <a:ext cx="3551912" cy="2706796"/>
          </a:xfrm>
          <a:prstGeom prst="rect">
            <a:avLst/>
          </a:prstGeom>
        </p:spPr>
      </p:pic>
      <p:pic>
        <p:nvPicPr>
          <p:cNvPr id="9" name="Picture 8" descr="A picture containing floor, table, items, indoor&#10;&#10;Description automatically generated">
            <a:extLst>
              <a:ext uri="{FF2B5EF4-FFF2-40B4-BE49-F238E27FC236}">
                <a16:creationId xmlns:a16="http://schemas.microsoft.com/office/drawing/2014/main" id="{A84AAA8F-4E2E-416E-A738-092A6D3A3415}"/>
              </a:ext>
            </a:extLst>
          </p:cNvPr>
          <p:cNvPicPr>
            <a:picLocks noChangeAspect="1"/>
          </p:cNvPicPr>
          <p:nvPr/>
        </p:nvPicPr>
        <p:blipFill rotWithShape="1">
          <a:blip r:embed="rId5">
            <a:extLst>
              <a:ext uri="{28A0092B-C50C-407E-A947-70E740481C1C}">
                <a14:useLocalDpi xmlns:a14="http://schemas.microsoft.com/office/drawing/2010/main" val="0"/>
              </a:ext>
            </a:extLst>
          </a:blip>
          <a:srcRect t="18772" r="2" b="24075"/>
          <a:stretch/>
        </p:blipFill>
        <p:spPr>
          <a:xfrm>
            <a:off x="643339" y="3511127"/>
            <a:ext cx="3551912" cy="2706794"/>
          </a:xfrm>
          <a:prstGeom prst="rect">
            <a:avLst/>
          </a:prstGeom>
        </p:spPr>
      </p:pic>
      <p:sp>
        <p:nvSpPr>
          <p:cNvPr id="3" name="Content Placeholder 2">
            <a:extLst>
              <a:ext uri="{FF2B5EF4-FFF2-40B4-BE49-F238E27FC236}">
                <a16:creationId xmlns:a16="http://schemas.microsoft.com/office/drawing/2014/main" id="{8631EA86-7D82-4A2B-8063-F1DE3DE68821}"/>
              </a:ext>
            </a:extLst>
          </p:cNvPr>
          <p:cNvSpPr>
            <a:spLocks noGrp="1"/>
          </p:cNvSpPr>
          <p:nvPr>
            <p:ph idx="1"/>
          </p:nvPr>
        </p:nvSpPr>
        <p:spPr>
          <a:xfrm>
            <a:off x="5146160" y="1333500"/>
            <a:ext cx="5978072" cy="4884421"/>
          </a:xfrm>
        </p:spPr>
        <p:txBody>
          <a:bodyPr anchor="ctr">
            <a:normAutofit/>
          </a:bodyPr>
          <a:lstStyle/>
          <a:p>
            <a:pPr>
              <a:lnSpc>
                <a:spcPct val="90000"/>
              </a:lnSpc>
              <a:buClr>
                <a:srgbClr val="4F7DB2"/>
              </a:buClr>
            </a:pPr>
            <a:r>
              <a:rPr lang="en-US" sz="1800" dirty="0">
                <a:latin typeface="Times New Roman" panose="02020603050405020304" pitchFamily="18" charset="0"/>
                <a:cs typeface="Times New Roman" panose="02020603050405020304" pitchFamily="18" charset="0"/>
              </a:rPr>
              <a:t>All players work together to fight through the </a:t>
            </a:r>
            <a:r>
              <a:rPr lang="en-US" sz="1800" dirty="0">
                <a:solidFill>
                  <a:srgbClr val="FF0000"/>
                </a:solidFill>
                <a:effectLst/>
                <a:latin typeface="Times New Roman" panose="02020603050405020304" pitchFamily="18" charset="0"/>
                <a:cs typeface="Times New Roman" panose="02020603050405020304" pitchFamily="18" charset="0"/>
              </a:rPr>
              <a:t>Chalice Dungeons</a:t>
            </a:r>
            <a:r>
              <a:rPr lang="en-US" sz="1800" dirty="0">
                <a:effectLst/>
                <a:latin typeface="Times New Roman" panose="02020603050405020304" pitchFamily="18" charset="0"/>
                <a:cs typeface="Times New Roman" panose="02020603050405020304" pitchFamily="18" charset="0"/>
              </a:rPr>
              <a:t> against a variety of monsters with different statistics, as well as strong </a:t>
            </a:r>
            <a:r>
              <a:rPr lang="en-US" sz="1800" dirty="0">
                <a:solidFill>
                  <a:srgbClr val="FF0000"/>
                </a:solidFill>
                <a:effectLst/>
                <a:latin typeface="Times New Roman" panose="02020603050405020304" pitchFamily="18" charset="0"/>
                <a:cs typeface="Times New Roman" panose="02020603050405020304" pitchFamily="18" charset="0"/>
              </a:rPr>
              <a:t>Boss Monsters</a:t>
            </a:r>
            <a:r>
              <a:rPr lang="en-US" sz="1800" dirty="0">
                <a:effectLst/>
                <a:latin typeface="Times New Roman" panose="02020603050405020304" pitchFamily="18" charset="0"/>
                <a:cs typeface="Times New Roman" panose="02020603050405020304" pitchFamily="18" charset="0"/>
              </a:rPr>
              <a:t>. After all monsters are defeated, a </a:t>
            </a:r>
            <a:r>
              <a:rPr lang="en-US" sz="1800" dirty="0">
                <a:solidFill>
                  <a:srgbClr val="FF0000"/>
                </a:solidFill>
                <a:effectLst/>
                <a:latin typeface="Times New Roman" panose="02020603050405020304" pitchFamily="18" charset="0"/>
                <a:cs typeface="Times New Roman" panose="02020603050405020304" pitchFamily="18" charset="0"/>
              </a:rPr>
              <a:t>Final Boss </a:t>
            </a:r>
            <a:r>
              <a:rPr lang="en-US" sz="1800" dirty="0">
                <a:effectLst/>
                <a:latin typeface="Times New Roman" panose="02020603050405020304" pitchFamily="18" charset="0"/>
                <a:cs typeface="Times New Roman" panose="02020603050405020304" pitchFamily="18" charset="0"/>
              </a:rPr>
              <a:t>is faced by the group.</a:t>
            </a:r>
          </a:p>
          <a:p>
            <a:pPr>
              <a:lnSpc>
                <a:spcPct val="90000"/>
              </a:lnSpc>
              <a:buClr>
                <a:srgbClr val="4F7DB2"/>
              </a:buClr>
            </a:pPr>
            <a:r>
              <a:rPr lang="en-US" sz="1800" dirty="0">
                <a:effectLst/>
                <a:latin typeface="Times New Roman" panose="02020603050405020304" pitchFamily="18" charset="0"/>
                <a:cs typeface="Times New Roman" panose="02020603050405020304" pitchFamily="18" charset="0"/>
              </a:rPr>
              <a:t>Meanwhile, as players work together to defeat enemies, they earn </a:t>
            </a:r>
            <a:r>
              <a:rPr lang="en-US" sz="1800" dirty="0">
                <a:solidFill>
                  <a:srgbClr val="FF0000"/>
                </a:solidFill>
                <a:effectLst/>
                <a:latin typeface="Times New Roman" panose="02020603050405020304" pitchFamily="18" charset="0"/>
                <a:cs typeface="Times New Roman" panose="02020603050405020304" pitchFamily="18" charset="0"/>
              </a:rPr>
              <a:t>Blood Echoes </a:t>
            </a:r>
            <a:r>
              <a:rPr lang="en-US" sz="1800" dirty="0">
                <a:effectLst/>
                <a:latin typeface="Times New Roman" panose="02020603050405020304" pitchFamily="18" charset="0"/>
                <a:cs typeface="Times New Roman" panose="02020603050405020304" pitchFamily="18" charset="0"/>
              </a:rPr>
              <a:t>which serve as both a currency and as a win condition. They can be spent to buy better </a:t>
            </a:r>
            <a:r>
              <a:rPr lang="en-US" sz="1800" dirty="0">
                <a:solidFill>
                  <a:srgbClr val="FF0000"/>
                </a:solidFill>
                <a:effectLst/>
                <a:latin typeface="Times New Roman" panose="02020603050405020304" pitchFamily="18" charset="0"/>
                <a:cs typeface="Times New Roman" panose="02020603050405020304" pitchFamily="18" charset="0"/>
              </a:rPr>
              <a:t>Action Cards</a:t>
            </a:r>
            <a:r>
              <a:rPr lang="en-US" sz="1800" dirty="0">
                <a:effectLst/>
                <a:latin typeface="Times New Roman" panose="02020603050405020304" pitchFamily="18" charset="0"/>
                <a:cs typeface="Times New Roman" panose="02020603050405020304" pitchFamily="18" charset="0"/>
              </a:rPr>
              <a:t>, or can be ‘saved’, so you will not lose them if your player dies. If you have a large total of saved </a:t>
            </a:r>
            <a:r>
              <a:rPr lang="en-US" sz="1800" dirty="0">
                <a:solidFill>
                  <a:srgbClr val="FF0000"/>
                </a:solidFill>
                <a:effectLst/>
                <a:latin typeface="Times New Roman" panose="02020603050405020304" pitchFamily="18" charset="0"/>
                <a:cs typeface="Times New Roman" panose="02020603050405020304" pitchFamily="18" charset="0"/>
              </a:rPr>
              <a:t>Blood Echoes </a:t>
            </a:r>
            <a:r>
              <a:rPr lang="en-US" sz="1800" dirty="0">
                <a:effectLst/>
                <a:latin typeface="Times New Roman" panose="02020603050405020304" pitchFamily="18" charset="0"/>
                <a:cs typeface="Times New Roman" panose="02020603050405020304" pitchFamily="18" charset="0"/>
              </a:rPr>
              <a:t>and/or </a:t>
            </a:r>
            <a:r>
              <a:rPr lang="en-US" sz="1800" dirty="0">
                <a:solidFill>
                  <a:srgbClr val="FF0000"/>
                </a:solidFill>
                <a:effectLst/>
                <a:latin typeface="Times New Roman" panose="02020603050405020304" pitchFamily="18" charset="0"/>
                <a:cs typeface="Times New Roman" panose="02020603050405020304" pitchFamily="18" charset="0"/>
              </a:rPr>
              <a:t>Trophies</a:t>
            </a:r>
            <a:r>
              <a:rPr lang="en-US" sz="1800" dirty="0">
                <a:effectLst/>
                <a:latin typeface="Times New Roman" panose="02020603050405020304" pitchFamily="18" charset="0"/>
                <a:cs typeface="Times New Roman" panose="02020603050405020304" pitchFamily="18" charset="0"/>
              </a:rPr>
              <a:t> earned from defeating monsters, you will win if you have the most saved out of the team.</a:t>
            </a:r>
          </a:p>
          <a:p>
            <a:pPr>
              <a:lnSpc>
                <a:spcPct val="90000"/>
              </a:lnSpc>
              <a:buClr>
                <a:srgbClr val="4F7DB2"/>
              </a:buClr>
            </a:pPr>
            <a:r>
              <a:rPr lang="en-US" sz="1800" dirty="0">
                <a:effectLst/>
                <a:latin typeface="Times New Roman" panose="02020603050405020304" pitchFamily="18" charset="0"/>
                <a:cs typeface="Times New Roman" panose="02020603050405020304" pitchFamily="18" charset="0"/>
              </a:rPr>
              <a:t>Each player has a </a:t>
            </a:r>
            <a:r>
              <a:rPr lang="en-US" sz="1800" dirty="0">
                <a:solidFill>
                  <a:srgbClr val="FF0000"/>
                </a:solidFill>
                <a:effectLst/>
                <a:latin typeface="Times New Roman" panose="02020603050405020304" pitchFamily="18" charset="0"/>
                <a:cs typeface="Times New Roman" panose="02020603050405020304" pitchFamily="18" charset="0"/>
              </a:rPr>
              <a:t>Health Dial </a:t>
            </a:r>
            <a:r>
              <a:rPr lang="en-US" sz="1800" dirty="0">
                <a:effectLst/>
                <a:latin typeface="Times New Roman" panose="02020603050405020304" pitchFamily="18" charset="0"/>
                <a:cs typeface="Times New Roman" panose="02020603050405020304" pitchFamily="18" charset="0"/>
              </a:rPr>
              <a:t>that totals 8 life points. If you run out of health, you lose all unsaved </a:t>
            </a:r>
            <a:r>
              <a:rPr lang="en-US" sz="1800" dirty="0">
                <a:solidFill>
                  <a:srgbClr val="FF0000"/>
                </a:solidFill>
                <a:effectLst/>
                <a:latin typeface="Times New Roman" panose="02020603050405020304" pitchFamily="18" charset="0"/>
                <a:cs typeface="Times New Roman" panose="02020603050405020304" pitchFamily="18" charset="0"/>
              </a:rPr>
              <a:t>Blood Echoes </a:t>
            </a:r>
            <a:r>
              <a:rPr lang="en-US" sz="1800" dirty="0">
                <a:effectLst/>
                <a:latin typeface="Times New Roman" panose="02020603050405020304" pitchFamily="18" charset="0"/>
                <a:cs typeface="Times New Roman" panose="02020603050405020304" pitchFamily="18" charset="0"/>
              </a:rPr>
              <a:t>and cannot attack that round. You revive on the next turn. </a:t>
            </a:r>
          </a:p>
          <a:p>
            <a:pPr>
              <a:lnSpc>
                <a:spcPct val="90000"/>
              </a:lnSpc>
              <a:buClr>
                <a:srgbClr val="4F7DB2"/>
              </a:buClr>
            </a:pPr>
            <a:r>
              <a:rPr lang="en-US" sz="1700" dirty="0"/>
              <a:t>The players also have a hand limit of 7 cards each. If you draw and exceed this limit, you must discard a card of your choice.</a:t>
            </a:r>
          </a:p>
        </p:txBody>
      </p:sp>
      <p:sp>
        <p:nvSpPr>
          <p:cNvPr id="13" name="TextBox 12">
            <a:extLst>
              <a:ext uri="{FF2B5EF4-FFF2-40B4-BE49-F238E27FC236}">
                <a16:creationId xmlns:a16="http://schemas.microsoft.com/office/drawing/2014/main" id="{109F0F6A-A33F-42C3-954D-499159165FD5}"/>
              </a:ext>
            </a:extLst>
          </p:cNvPr>
          <p:cNvSpPr txBox="1"/>
          <p:nvPr/>
        </p:nvSpPr>
        <p:spPr>
          <a:xfrm>
            <a:off x="4679883" y="6522007"/>
            <a:ext cx="3362325" cy="246221"/>
          </a:xfrm>
          <a:prstGeom prst="rect">
            <a:avLst/>
          </a:prstGeom>
          <a:noFill/>
        </p:spPr>
        <p:txBody>
          <a:bodyPr wrap="square" rtlCol="0">
            <a:spAutoFit/>
          </a:bodyPr>
          <a:lstStyle/>
          <a:p>
            <a:pPr>
              <a:spcAft>
                <a:spcPts val="600"/>
              </a:spcAft>
            </a:pPr>
            <a:r>
              <a:rPr lang="en-US" sz="1000" dirty="0">
                <a:latin typeface="Times New Roman" panose="02020603050405020304" pitchFamily="18" charset="0"/>
                <a:cs typeface="Times New Roman" panose="02020603050405020304" pitchFamily="18" charset="0"/>
              </a:rPr>
              <a:t>Photo credit: Adam King</a:t>
            </a:r>
          </a:p>
        </p:txBody>
      </p:sp>
    </p:spTree>
    <p:extLst>
      <p:ext uri="{BB962C8B-B14F-4D97-AF65-F5344CB8AC3E}">
        <p14:creationId xmlns:p14="http://schemas.microsoft.com/office/powerpoint/2010/main" val="113201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A838-E6E8-41FA-8244-D21E49A43BA5}"/>
              </a:ext>
            </a:extLst>
          </p:cNvPr>
          <p:cNvSpPr>
            <a:spLocks noGrp="1"/>
          </p:cNvSpPr>
          <p:nvPr>
            <p:ph type="title"/>
          </p:nvPr>
        </p:nvSpPr>
        <p:spPr>
          <a:xfrm>
            <a:off x="4679882" y="535021"/>
            <a:ext cx="7106649" cy="970450"/>
          </a:xfrm>
        </p:spPr>
        <p:txBody>
          <a:bodyPr>
            <a:normAutofit/>
          </a:bodyPr>
          <a:lstStyle/>
          <a:p>
            <a:pPr>
              <a:lnSpc>
                <a:spcPct val="90000"/>
              </a:lnSpc>
            </a:pPr>
            <a:r>
              <a:rPr lang="en-US" sz="3100" dirty="0">
                <a:solidFill>
                  <a:srgbClr val="FF0000"/>
                </a:solidFill>
              </a:rPr>
              <a:t>The Hunters’ Board and</a:t>
            </a:r>
            <a:r>
              <a:rPr lang="en-US" sz="3100" dirty="0"/>
              <a:t> </a:t>
            </a:r>
            <a:r>
              <a:rPr lang="en-US" sz="3100" dirty="0">
                <a:solidFill>
                  <a:srgbClr val="FF0000"/>
                </a:solidFill>
              </a:rPr>
              <a:t>Action Cards</a:t>
            </a:r>
          </a:p>
        </p:txBody>
      </p:sp>
      <p:pic>
        <p:nvPicPr>
          <p:cNvPr id="20" name="Picture 19">
            <a:extLst>
              <a:ext uri="{FF2B5EF4-FFF2-40B4-BE49-F238E27FC236}">
                <a16:creationId xmlns:a16="http://schemas.microsoft.com/office/drawing/2014/main" id="{7AA41F59-BAF0-4CFD-A9FA-ED4C838B54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Content Placeholder 4" descr="A picture containing indoor, sitting, table, old&#10;&#10;Description automatically generated">
            <a:extLst>
              <a:ext uri="{FF2B5EF4-FFF2-40B4-BE49-F238E27FC236}">
                <a16:creationId xmlns:a16="http://schemas.microsoft.com/office/drawing/2014/main" id="{360A7466-EC19-49E4-AD74-702075BEC314}"/>
              </a:ext>
            </a:extLst>
          </p:cNvPr>
          <p:cNvPicPr>
            <a:picLocks noChangeAspect="1"/>
          </p:cNvPicPr>
          <p:nvPr/>
        </p:nvPicPr>
        <p:blipFill rotWithShape="1">
          <a:blip r:embed="rId4">
            <a:extLst>
              <a:ext uri="{28A0092B-C50C-407E-A947-70E740481C1C}">
                <a14:useLocalDpi xmlns:a14="http://schemas.microsoft.com/office/drawing/2010/main" val="0"/>
              </a:ext>
            </a:extLst>
          </a:blip>
          <a:srcRect t="21422" r="2" b="21424"/>
          <a:stretch/>
        </p:blipFill>
        <p:spPr>
          <a:xfrm>
            <a:off x="643339" y="643464"/>
            <a:ext cx="3551912" cy="2706796"/>
          </a:xfrm>
          <a:prstGeom prst="rect">
            <a:avLst/>
          </a:prstGeom>
        </p:spPr>
      </p:pic>
      <p:pic>
        <p:nvPicPr>
          <p:cNvPr id="4" name="Picture 3" descr="A picture containing floor&#10;&#10;Description automatically generated">
            <a:extLst>
              <a:ext uri="{FF2B5EF4-FFF2-40B4-BE49-F238E27FC236}">
                <a16:creationId xmlns:a16="http://schemas.microsoft.com/office/drawing/2014/main" id="{6C43B275-A564-4095-B852-E7540DB240D4}"/>
              </a:ext>
            </a:extLst>
          </p:cNvPr>
          <p:cNvPicPr>
            <a:picLocks noChangeAspect="1"/>
          </p:cNvPicPr>
          <p:nvPr/>
        </p:nvPicPr>
        <p:blipFill rotWithShape="1">
          <a:blip r:embed="rId5">
            <a:extLst>
              <a:ext uri="{28A0092B-C50C-407E-A947-70E740481C1C}">
                <a14:useLocalDpi xmlns:a14="http://schemas.microsoft.com/office/drawing/2010/main" val="0"/>
              </a:ext>
            </a:extLst>
          </a:blip>
          <a:srcRect t="35393" r="2" b="7453"/>
          <a:stretch/>
        </p:blipFill>
        <p:spPr>
          <a:xfrm>
            <a:off x="643339" y="3511127"/>
            <a:ext cx="3551912" cy="2706794"/>
          </a:xfrm>
          <a:prstGeom prst="rect">
            <a:avLst/>
          </a:prstGeom>
        </p:spPr>
      </p:pic>
      <p:sp>
        <p:nvSpPr>
          <p:cNvPr id="14" name="Content Placeholder 8">
            <a:extLst>
              <a:ext uri="{FF2B5EF4-FFF2-40B4-BE49-F238E27FC236}">
                <a16:creationId xmlns:a16="http://schemas.microsoft.com/office/drawing/2014/main" id="{04239923-BB0A-4AAA-9566-C1701A24F52F}"/>
              </a:ext>
            </a:extLst>
          </p:cNvPr>
          <p:cNvSpPr>
            <a:spLocks noGrp="1"/>
          </p:cNvSpPr>
          <p:nvPr>
            <p:ph idx="1"/>
          </p:nvPr>
        </p:nvSpPr>
        <p:spPr>
          <a:xfrm>
            <a:off x="5146160" y="1828801"/>
            <a:ext cx="5978072" cy="4494178"/>
          </a:xfrm>
        </p:spPr>
        <p:txBody>
          <a:bodyPr anchor="ctr">
            <a:normAutofit/>
          </a:bodyPr>
          <a:lstStyle/>
          <a:p>
            <a:pPr>
              <a:buClr>
                <a:srgbClr val="4D7BB0"/>
              </a:buClr>
            </a:pPr>
            <a:r>
              <a:rPr lang="en-US" dirty="0">
                <a:solidFill>
                  <a:srgbClr val="FF0000"/>
                </a:solidFill>
              </a:rPr>
              <a:t>The Hunter’s Board </a:t>
            </a:r>
            <a:r>
              <a:rPr lang="en-US" dirty="0"/>
              <a:t>is the primary zone where all your key info is displayed to you. It displays your current freshly-earned </a:t>
            </a:r>
            <a:r>
              <a:rPr lang="en-US" dirty="0">
                <a:solidFill>
                  <a:srgbClr val="FF0000"/>
                </a:solidFill>
              </a:rPr>
              <a:t>Blood Echoes</a:t>
            </a:r>
            <a:r>
              <a:rPr lang="en-US" dirty="0"/>
              <a:t>, your saved ones, as well as counters related to </a:t>
            </a:r>
            <a:r>
              <a:rPr lang="en-US" dirty="0">
                <a:solidFill>
                  <a:srgbClr val="FF0000"/>
                </a:solidFill>
              </a:rPr>
              <a:t>Trophies</a:t>
            </a:r>
            <a:r>
              <a:rPr lang="en-US" dirty="0"/>
              <a:t> that you earn when you defeat </a:t>
            </a:r>
            <a:r>
              <a:rPr lang="en-US" dirty="0">
                <a:solidFill>
                  <a:srgbClr val="FF0000"/>
                </a:solidFill>
              </a:rPr>
              <a:t>Monster Cards</a:t>
            </a:r>
            <a:r>
              <a:rPr lang="en-US" dirty="0"/>
              <a:t> of the corresponding Monster types.</a:t>
            </a:r>
          </a:p>
          <a:p>
            <a:pPr>
              <a:buClr>
                <a:srgbClr val="4D7BB0"/>
              </a:buClr>
            </a:pPr>
            <a:r>
              <a:rPr lang="en-US" dirty="0">
                <a:solidFill>
                  <a:srgbClr val="FF0000"/>
                </a:solidFill>
              </a:rPr>
              <a:t>Action Cards </a:t>
            </a:r>
            <a:r>
              <a:rPr lang="en-US" dirty="0"/>
              <a:t>represent weapons, items, and useful abilities that each player can use to fight monsters or help/hinder other players. New </a:t>
            </a:r>
            <a:r>
              <a:rPr lang="en-US" dirty="0">
                <a:solidFill>
                  <a:srgbClr val="FF0000"/>
                </a:solidFill>
              </a:rPr>
              <a:t>Action Cards </a:t>
            </a:r>
            <a:r>
              <a:rPr lang="en-US" dirty="0"/>
              <a:t>can be purchased with spare </a:t>
            </a:r>
            <a:r>
              <a:rPr lang="en-US" dirty="0">
                <a:solidFill>
                  <a:srgbClr val="FF0000"/>
                </a:solidFill>
              </a:rPr>
              <a:t>Blood Echoes </a:t>
            </a:r>
            <a:r>
              <a:rPr lang="en-US" dirty="0"/>
              <a:t>on your turn if the player decides to return to the Hunter’s Dream during his or her turn.</a:t>
            </a:r>
          </a:p>
        </p:txBody>
      </p:sp>
    </p:spTree>
    <p:extLst>
      <p:ext uri="{BB962C8B-B14F-4D97-AF65-F5344CB8AC3E}">
        <p14:creationId xmlns:p14="http://schemas.microsoft.com/office/powerpoint/2010/main" val="359499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1B96-F0E9-49D5-8BDD-3735D0AA004F}"/>
              </a:ext>
            </a:extLst>
          </p:cNvPr>
          <p:cNvSpPr>
            <a:spLocks noGrp="1"/>
          </p:cNvSpPr>
          <p:nvPr>
            <p:ph type="title"/>
          </p:nvPr>
        </p:nvSpPr>
        <p:spPr>
          <a:xfrm>
            <a:off x="5146160" y="609599"/>
            <a:ext cx="5978072" cy="1104901"/>
          </a:xfrm>
        </p:spPr>
        <p:txBody>
          <a:bodyPr>
            <a:normAutofit/>
          </a:bodyPr>
          <a:lstStyle/>
          <a:p>
            <a:pPr>
              <a:lnSpc>
                <a:spcPct val="90000"/>
              </a:lnSpc>
            </a:pPr>
            <a:r>
              <a:rPr lang="en-US" sz="3400" dirty="0">
                <a:solidFill>
                  <a:srgbClr val="FF0000"/>
                </a:solidFill>
              </a:rPr>
              <a:t>The Monsters and Final Boss</a:t>
            </a:r>
          </a:p>
        </p:txBody>
      </p:sp>
      <p:pic>
        <p:nvPicPr>
          <p:cNvPr id="19" name="Picture 18">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4" name="Picture 13" descr="A hand holding a cellphone&#10;&#10;Description automatically generated">
            <a:extLst>
              <a:ext uri="{FF2B5EF4-FFF2-40B4-BE49-F238E27FC236}">
                <a16:creationId xmlns:a16="http://schemas.microsoft.com/office/drawing/2014/main" id="{AFA2A053-DE80-40A7-A978-57A6A95111D4}"/>
              </a:ext>
            </a:extLst>
          </p:cNvPr>
          <p:cNvPicPr>
            <a:picLocks noChangeAspect="1"/>
          </p:cNvPicPr>
          <p:nvPr/>
        </p:nvPicPr>
        <p:blipFill rotWithShape="1">
          <a:blip r:embed="rId4">
            <a:extLst>
              <a:ext uri="{28A0092B-C50C-407E-A947-70E740481C1C}">
                <a14:useLocalDpi xmlns:a14="http://schemas.microsoft.com/office/drawing/2010/main" val="0"/>
              </a:ext>
            </a:extLst>
          </a:blip>
          <a:srcRect t="22660" r="1" b="8336"/>
          <a:stretch/>
        </p:blipFill>
        <p:spPr>
          <a:xfrm>
            <a:off x="-10649" y="10"/>
            <a:ext cx="4571649" cy="4206230"/>
          </a:xfrm>
          <a:prstGeom prst="rect">
            <a:avLst/>
          </a:prstGeom>
        </p:spPr>
      </p:pic>
      <p:pic>
        <p:nvPicPr>
          <p:cNvPr id="11" name="Picture 10" descr="A close up of a logo&#10;&#10;Description automatically generated">
            <a:extLst>
              <a:ext uri="{FF2B5EF4-FFF2-40B4-BE49-F238E27FC236}">
                <a16:creationId xmlns:a16="http://schemas.microsoft.com/office/drawing/2014/main" id="{D4220075-70A4-4CA3-BEBE-A8611860B5C3}"/>
              </a:ext>
            </a:extLst>
          </p:cNvPr>
          <p:cNvPicPr>
            <a:picLocks noChangeAspect="1"/>
          </p:cNvPicPr>
          <p:nvPr/>
        </p:nvPicPr>
        <p:blipFill rotWithShape="1">
          <a:blip r:embed="rId5">
            <a:extLst>
              <a:ext uri="{28A0092B-C50C-407E-A947-70E740481C1C}">
                <a14:useLocalDpi xmlns:a14="http://schemas.microsoft.com/office/drawing/2010/main" val="0"/>
              </a:ext>
            </a:extLst>
          </a:blip>
          <a:srcRect t="27896" r="1" b="30510"/>
          <a:stretch/>
        </p:blipFill>
        <p:spPr>
          <a:xfrm>
            <a:off x="-10649" y="4322618"/>
            <a:ext cx="4571649" cy="2535382"/>
          </a:xfrm>
          <a:prstGeom prst="rect">
            <a:avLst/>
          </a:prstGeom>
        </p:spPr>
      </p:pic>
      <p:sp>
        <p:nvSpPr>
          <p:cNvPr id="13" name="Content Placeholder 12">
            <a:extLst>
              <a:ext uri="{FF2B5EF4-FFF2-40B4-BE49-F238E27FC236}">
                <a16:creationId xmlns:a16="http://schemas.microsoft.com/office/drawing/2014/main" id="{845F5661-FE1C-4AF2-90AE-46E8CE1403AC}"/>
              </a:ext>
            </a:extLst>
          </p:cNvPr>
          <p:cNvSpPr>
            <a:spLocks noGrp="1"/>
          </p:cNvSpPr>
          <p:nvPr>
            <p:ph idx="1"/>
          </p:nvPr>
        </p:nvSpPr>
        <p:spPr>
          <a:xfrm>
            <a:off x="5146160" y="1828801"/>
            <a:ext cx="5978072" cy="4419600"/>
          </a:xfrm>
        </p:spPr>
        <p:txBody>
          <a:bodyPr anchor="ctr">
            <a:normAutofit lnSpcReduction="10000"/>
          </a:bodyPr>
          <a:lstStyle/>
          <a:p>
            <a:pPr>
              <a:buClr>
                <a:srgbClr val="E78F01"/>
              </a:buClr>
            </a:pPr>
            <a:r>
              <a:rPr lang="en-US" dirty="0">
                <a:solidFill>
                  <a:srgbClr val="FF0000"/>
                </a:solidFill>
              </a:rPr>
              <a:t>Monster Cards </a:t>
            </a:r>
            <a:r>
              <a:rPr lang="en-US" dirty="0"/>
              <a:t>are drawn when the previous Monster was destroyed or has fled and have different health points, monster types, and damage types. Additionally, they may have special abilities listed on the card. There are three damage types, with green being the weakest, yellow being in the middle, and red being the most devastating. When a monster attacks, its color’s dice is cast, and that damage amount is applied to all players.</a:t>
            </a:r>
          </a:p>
          <a:p>
            <a:pPr>
              <a:buClr>
                <a:srgbClr val="E78F01"/>
              </a:buClr>
            </a:pPr>
            <a:r>
              <a:rPr lang="en-US" dirty="0">
                <a:solidFill>
                  <a:srgbClr val="FF0000"/>
                </a:solidFill>
              </a:rPr>
              <a:t>Boss Monster </a:t>
            </a:r>
            <a:r>
              <a:rPr lang="en-US" dirty="0"/>
              <a:t>cards have much more health and have at least two monster type Trophy awards. These powerful monsters also have a special ability that activates when they enter the field and is forced upon all players.</a:t>
            </a:r>
          </a:p>
        </p:txBody>
      </p:sp>
    </p:spTree>
    <p:extLst>
      <p:ext uri="{BB962C8B-B14F-4D97-AF65-F5344CB8AC3E}">
        <p14:creationId xmlns:p14="http://schemas.microsoft.com/office/powerpoint/2010/main" val="120355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7DBA-2C25-4CEA-A58E-184C472CAFFC}"/>
              </a:ext>
            </a:extLst>
          </p:cNvPr>
          <p:cNvSpPr>
            <a:spLocks noGrp="1"/>
          </p:cNvSpPr>
          <p:nvPr>
            <p:ph type="title"/>
          </p:nvPr>
        </p:nvSpPr>
        <p:spPr>
          <a:xfrm>
            <a:off x="913795" y="609600"/>
            <a:ext cx="5978072" cy="970450"/>
          </a:xfrm>
        </p:spPr>
        <p:txBody>
          <a:bodyPr>
            <a:normAutofit/>
          </a:bodyPr>
          <a:lstStyle/>
          <a:p>
            <a:r>
              <a:rPr lang="en-US" dirty="0">
                <a:solidFill>
                  <a:srgbClr val="FF0000"/>
                </a:solidFill>
              </a:rPr>
              <a:t>Initial Setup Stage</a:t>
            </a:r>
          </a:p>
        </p:txBody>
      </p:sp>
      <p:sp>
        <p:nvSpPr>
          <p:cNvPr id="3" name="Content Placeholder 2">
            <a:extLst>
              <a:ext uri="{FF2B5EF4-FFF2-40B4-BE49-F238E27FC236}">
                <a16:creationId xmlns:a16="http://schemas.microsoft.com/office/drawing/2014/main" id="{7FF844C8-51A1-42D8-869F-CFA075076175}"/>
              </a:ext>
            </a:extLst>
          </p:cNvPr>
          <p:cNvSpPr>
            <a:spLocks noGrp="1"/>
          </p:cNvSpPr>
          <p:nvPr>
            <p:ph idx="1"/>
          </p:nvPr>
        </p:nvSpPr>
        <p:spPr>
          <a:xfrm>
            <a:off x="913795" y="1719744"/>
            <a:ext cx="5978072" cy="4528656"/>
          </a:xfrm>
        </p:spPr>
        <p:txBody>
          <a:bodyPr anchor="ctr">
            <a:normAutofit/>
          </a:bodyPr>
          <a:lstStyle/>
          <a:p>
            <a:pPr marL="36900" indent="0">
              <a:lnSpc>
                <a:spcPct val="90000"/>
              </a:lnSpc>
              <a:buClr>
                <a:srgbClr val="B28337"/>
              </a:buClr>
              <a:buNone/>
            </a:pPr>
            <a:r>
              <a:rPr lang="en-US" sz="1600" u="sng" dirty="0"/>
              <a:t>There are a few initial steps taken to prep the players for the game.</a:t>
            </a:r>
          </a:p>
          <a:p>
            <a:pPr marL="36900" indent="0">
              <a:lnSpc>
                <a:spcPct val="90000"/>
              </a:lnSpc>
              <a:buClr>
                <a:srgbClr val="B28337"/>
              </a:buClr>
              <a:buNone/>
            </a:pPr>
            <a:endParaRPr lang="en-US" sz="1600" u="sng" dirty="0"/>
          </a:p>
          <a:p>
            <a:pPr>
              <a:lnSpc>
                <a:spcPct val="90000"/>
              </a:lnSpc>
              <a:buClr>
                <a:srgbClr val="B28337"/>
              </a:buClr>
            </a:pPr>
            <a:r>
              <a:rPr lang="en-US" sz="1600" dirty="0">
                <a:solidFill>
                  <a:srgbClr val="FF0000"/>
                </a:solidFill>
              </a:rPr>
              <a:t>The Final Boss Card </a:t>
            </a:r>
            <a:r>
              <a:rPr lang="en-US" sz="1600" dirty="0"/>
              <a:t>deck is shuffled and one of them is selected at random.</a:t>
            </a:r>
          </a:p>
          <a:p>
            <a:pPr>
              <a:lnSpc>
                <a:spcPct val="90000"/>
              </a:lnSpc>
              <a:buClr>
                <a:srgbClr val="B28337"/>
              </a:buClr>
            </a:pPr>
            <a:r>
              <a:rPr lang="en-US" sz="1600" dirty="0"/>
              <a:t>7 random </a:t>
            </a:r>
            <a:r>
              <a:rPr lang="en-US" sz="1600" dirty="0">
                <a:solidFill>
                  <a:srgbClr val="FF0000"/>
                </a:solidFill>
              </a:rPr>
              <a:t>Monster Cards </a:t>
            </a:r>
            <a:r>
              <a:rPr lang="en-US" sz="1600" dirty="0"/>
              <a:t>are drawn and 3 </a:t>
            </a:r>
            <a:r>
              <a:rPr lang="en-US" sz="1600" dirty="0">
                <a:solidFill>
                  <a:srgbClr val="FF0000"/>
                </a:solidFill>
              </a:rPr>
              <a:t>Boss Cards </a:t>
            </a:r>
            <a:r>
              <a:rPr lang="en-US" sz="1600" dirty="0"/>
              <a:t>are selected. These are shuffled together to become the </a:t>
            </a:r>
            <a:r>
              <a:rPr lang="en-US" sz="1600" dirty="0">
                <a:solidFill>
                  <a:srgbClr val="FF0000"/>
                </a:solidFill>
              </a:rPr>
              <a:t>Monster Deck</a:t>
            </a:r>
            <a:r>
              <a:rPr lang="en-US" sz="1600" dirty="0"/>
              <a:t>. Place in center of play space.</a:t>
            </a:r>
          </a:p>
          <a:p>
            <a:pPr>
              <a:lnSpc>
                <a:spcPct val="90000"/>
              </a:lnSpc>
              <a:buClr>
                <a:srgbClr val="B28337"/>
              </a:buClr>
            </a:pPr>
            <a:r>
              <a:rPr lang="en-US" sz="1600" dirty="0">
                <a:solidFill>
                  <a:srgbClr val="FF0000"/>
                </a:solidFill>
              </a:rPr>
              <a:t>Weapon Upgrade </a:t>
            </a:r>
            <a:r>
              <a:rPr lang="en-US" sz="1600" dirty="0"/>
              <a:t>cards are shuffled and placed in the middle of play space. As are the </a:t>
            </a:r>
            <a:r>
              <a:rPr lang="en-US" sz="1600" dirty="0">
                <a:solidFill>
                  <a:srgbClr val="FF0000"/>
                </a:solidFill>
              </a:rPr>
              <a:t>Blood Echo Tokens</a:t>
            </a:r>
            <a:r>
              <a:rPr lang="en-US" sz="1600" dirty="0"/>
              <a:t>.</a:t>
            </a:r>
          </a:p>
          <a:p>
            <a:pPr>
              <a:lnSpc>
                <a:spcPct val="90000"/>
              </a:lnSpc>
              <a:buClr>
                <a:srgbClr val="B28337"/>
              </a:buClr>
            </a:pPr>
            <a:r>
              <a:rPr lang="en-US" sz="1600" dirty="0"/>
              <a:t>Each Player takes a </a:t>
            </a:r>
            <a:r>
              <a:rPr lang="en-US" sz="1600" dirty="0">
                <a:solidFill>
                  <a:srgbClr val="FF0000"/>
                </a:solidFill>
              </a:rPr>
              <a:t>Hunter’s Board</a:t>
            </a:r>
            <a:r>
              <a:rPr lang="en-US" sz="1600" dirty="0"/>
              <a:t>. They also take 1 each of the different </a:t>
            </a:r>
            <a:r>
              <a:rPr lang="en-US" sz="1600" dirty="0">
                <a:solidFill>
                  <a:srgbClr val="FF0000"/>
                </a:solidFill>
              </a:rPr>
              <a:t>Starter Cards </a:t>
            </a:r>
            <a:r>
              <a:rPr lang="en-US" sz="1600" dirty="0"/>
              <a:t>and set their </a:t>
            </a:r>
            <a:r>
              <a:rPr lang="en-US" sz="1600" dirty="0">
                <a:solidFill>
                  <a:srgbClr val="FF0000"/>
                </a:solidFill>
              </a:rPr>
              <a:t>Health Dials </a:t>
            </a:r>
            <a:r>
              <a:rPr lang="en-US" sz="1600" dirty="0"/>
              <a:t>to 8.</a:t>
            </a:r>
          </a:p>
          <a:p>
            <a:pPr>
              <a:lnSpc>
                <a:spcPct val="90000"/>
              </a:lnSpc>
              <a:buClr>
                <a:srgbClr val="B28337"/>
              </a:buClr>
            </a:pPr>
            <a:r>
              <a:rPr lang="en-US" sz="1600" dirty="0"/>
              <a:t>Lastly, the first player is chosen by the group, and the first </a:t>
            </a:r>
            <a:r>
              <a:rPr lang="en-US" sz="1600" dirty="0">
                <a:solidFill>
                  <a:srgbClr val="FF0000"/>
                </a:solidFill>
              </a:rPr>
              <a:t>Monster Card </a:t>
            </a:r>
            <a:r>
              <a:rPr lang="en-US" sz="1600" dirty="0"/>
              <a:t>is revealed, starting the game.</a:t>
            </a:r>
          </a:p>
          <a:p>
            <a:pPr>
              <a:lnSpc>
                <a:spcPct val="90000"/>
              </a:lnSpc>
              <a:buClr>
                <a:srgbClr val="B28337"/>
              </a:buClr>
            </a:pPr>
            <a:endParaRPr lang="en-US" sz="1600" dirty="0"/>
          </a:p>
          <a:p>
            <a:pPr>
              <a:lnSpc>
                <a:spcPct val="90000"/>
              </a:lnSpc>
              <a:buClr>
                <a:srgbClr val="B28337"/>
              </a:buClr>
            </a:pPr>
            <a:endParaRPr lang="en-US" sz="1600" dirty="0"/>
          </a:p>
          <a:p>
            <a:pPr marL="36900" indent="0">
              <a:lnSpc>
                <a:spcPct val="90000"/>
              </a:lnSpc>
              <a:buClr>
                <a:srgbClr val="B28337"/>
              </a:buClr>
              <a:buNone/>
            </a:pPr>
            <a:endParaRPr lang="en-US" sz="1600" dirty="0"/>
          </a:p>
        </p:txBody>
      </p:sp>
      <p:pic>
        <p:nvPicPr>
          <p:cNvPr id="7" name="Picture 6">
            <a:extLst>
              <a:ext uri="{FF2B5EF4-FFF2-40B4-BE49-F238E27FC236}">
                <a16:creationId xmlns:a16="http://schemas.microsoft.com/office/drawing/2014/main" id="{7C4F884F-D10F-41A7-A24A-BF7FC002E312}"/>
              </a:ext>
            </a:extLst>
          </p:cNvPr>
          <p:cNvPicPr>
            <a:picLocks noChangeAspect="1"/>
          </p:cNvPicPr>
          <p:nvPr/>
        </p:nvPicPr>
        <p:blipFill rotWithShape="1">
          <a:blip r:embed="rId3">
            <a:extLst>
              <a:ext uri="{28A0092B-C50C-407E-A947-70E740481C1C}">
                <a14:useLocalDpi xmlns:a14="http://schemas.microsoft.com/office/drawing/2010/main" val="0"/>
              </a:ext>
            </a:extLst>
          </a:blip>
          <a:srcRect l="3267" r="7851"/>
          <a:stretch/>
        </p:blipFill>
        <p:spPr>
          <a:xfrm>
            <a:off x="7620351" y="10"/>
            <a:ext cx="4571649" cy="6857990"/>
          </a:xfrm>
          <a:prstGeom prst="rect">
            <a:avLst/>
          </a:prstGeom>
        </p:spPr>
      </p:pic>
      <p:pic>
        <p:nvPicPr>
          <p:cNvPr id="12" name="Picture 1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61338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A179-A0B2-49A7-BB6A-A393E51F5C56}"/>
              </a:ext>
            </a:extLst>
          </p:cNvPr>
          <p:cNvSpPr>
            <a:spLocks noGrp="1"/>
          </p:cNvSpPr>
          <p:nvPr>
            <p:ph type="title"/>
          </p:nvPr>
        </p:nvSpPr>
        <p:spPr>
          <a:xfrm>
            <a:off x="913795" y="609600"/>
            <a:ext cx="6003053" cy="970450"/>
          </a:xfrm>
        </p:spPr>
        <p:txBody>
          <a:bodyPr>
            <a:normAutofit/>
          </a:bodyPr>
          <a:lstStyle/>
          <a:p>
            <a:pPr>
              <a:lnSpc>
                <a:spcPct val="90000"/>
              </a:lnSpc>
            </a:pPr>
            <a:r>
              <a:rPr lang="en-US" sz="3400" dirty="0">
                <a:solidFill>
                  <a:srgbClr val="FF0000"/>
                </a:solidFill>
              </a:rPr>
              <a:t>Progression of a Turn: 1 and 2</a:t>
            </a:r>
          </a:p>
        </p:txBody>
      </p:sp>
      <p:sp>
        <p:nvSpPr>
          <p:cNvPr id="3" name="Content Placeholder 2">
            <a:extLst>
              <a:ext uri="{FF2B5EF4-FFF2-40B4-BE49-F238E27FC236}">
                <a16:creationId xmlns:a16="http://schemas.microsoft.com/office/drawing/2014/main" id="{B71F5B08-E94D-4C67-A8A2-EBB5014D4449}"/>
              </a:ext>
            </a:extLst>
          </p:cNvPr>
          <p:cNvSpPr>
            <a:spLocks noGrp="1"/>
          </p:cNvSpPr>
          <p:nvPr>
            <p:ph idx="1"/>
          </p:nvPr>
        </p:nvSpPr>
        <p:spPr>
          <a:xfrm>
            <a:off x="913795" y="1732449"/>
            <a:ext cx="6003053" cy="4515951"/>
          </a:xfrm>
        </p:spPr>
        <p:txBody>
          <a:bodyPr anchor="ctr">
            <a:normAutofit/>
          </a:bodyPr>
          <a:lstStyle/>
          <a:p>
            <a:pPr>
              <a:lnSpc>
                <a:spcPct val="90000"/>
              </a:lnSpc>
              <a:buClr>
                <a:srgbClr val="C8851B"/>
              </a:buClr>
            </a:pPr>
            <a:r>
              <a:rPr lang="en-US" sz="1700" u="sng" dirty="0"/>
              <a:t>First:</a:t>
            </a:r>
            <a:r>
              <a:rPr lang="en-US" sz="1700" dirty="0"/>
              <a:t> In the first step of a game, all players will choose a </a:t>
            </a:r>
            <a:r>
              <a:rPr lang="en-US" sz="1700" dirty="0">
                <a:solidFill>
                  <a:srgbClr val="FF0000"/>
                </a:solidFill>
              </a:rPr>
              <a:t>Starter Action Card </a:t>
            </a:r>
            <a:r>
              <a:rPr lang="en-US" sz="1700" dirty="0"/>
              <a:t>from their hand, and simultaneously all players will reveal the cards they decided to play. Those who play a gun-type </a:t>
            </a:r>
            <a:r>
              <a:rPr lang="en-US" sz="1700" dirty="0">
                <a:solidFill>
                  <a:srgbClr val="FF0000"/>
                </a:solidFill>
              </a:rPr>
              <a:t>Action Card </a:t>
            </a:r>
            <a:r>
              <a:rPr lang="en-US" sz="1700" dirty="0">
                <a:solidFill>
                  <a:schemeClr val="tx1"/>
                </a:solidFill>
              </a:rPr>
              <a:t>that explicitly states that it has priority </a:t>
            </a:r>
            <a:r>
              <a:rPr lang="en-US" sz="1700" dirty="0"/>
              <a:t>can attack the active </a:t>
            </a:r>
            <a:r>
              <a:rPr lang="en-US" sz="1700" dirty="0">
                <a:solidFill>
                  <a:srgbClr val="FF0000"/>
                </a:solidFill>
              </a:rPr>
              <a:t>Monster Card </a:t>
            </a:r>
            <a:r>
              <a:rPr lang="en-US" sz="1700" dirty="0"/>
              <a:t>earlier than others (in the third step), but only if they were the only player to play a gun-type card that round. All others must wait for the </a:t>
            </a:r>
            <a:r>
              <a:rPr lang="en-US" sz="1700" dirty="0">
                <a:solidFill>
                  <a:srgbClr val="FF0000"/>
                </a:solidFill>
              </a:rPr>
              <a:t>Attack Phase </a:t>
            </a:r>
            <a:r>
              <a:rPr lang="en-US" sz="1700" dirty="0"/>
              <a:t>(step five) in order to battle the Monster.</a:t>
            </a:r>
          </a:p>
          <a:p>
            <a:pPr>
              <a:lnSpc>
                <a:spcPct val="90000"/>
              </a:lnSpc>
              <a:buClr>
                <a:srgbClr val="C8851B"/>
              </a:buClr>
            </a:pPr>
            <a:r>
              <a:rPr lang="en-US" sz="1700" u="sng" dirty="0"/>
              <a:t>Second:</a:t>
            </a:r>
            <a:r>
              <a:rPr lang="en-US" sz="1700" dirty="0"/>
              <a:t> If a player decided to place down a </a:t>
            </a:r>
            <a:r>
              <a:rPr lang="en-US" sz="1700" dirty="0">
                <a:solidFill>
                  <a:srgbClr val="FF0000"/>
                </a:solidFill>
              </a:rPr>
              <a:t>Transform Card</a:t>
            </a:r>
            <a:r>
              <a:rPr lang="en-US" sz="1700" dirty="0"/>
              <a:t> in order to evaluate the </a:t>
            </a:r>
            <a:r>
              <a:rPr lang="en-US" sz="1700" dirty="0">
                <a:solidFill>
                  <a:srgbClr val="FF0000"/>
                </a:solidFill>
              </a:rPr>
              <a:t>Action Cards </a:t>
            </a:r>
            <a:r>
              <a:rPr lang="en-US" sz="1700" dirty="0"/>
              <a:t>of other players, they must use this time to ‘transform’ their card into another </a:t>
            </a:r>
            <a:r>
              <a:rPr lang="en-US" sz="1700" dirty="0">
                <a:solidFill>
                  <a:srgbClr val="FF0000"/>
                </a:solidFill>
              </a:rPr>
              <a:t>Action Card </a:t>
            </a:r>
            <a:r>
              <a:rPr lang="en-US" sz="1700" dirty="0"/>
              <a:t>from their hand. This can be used to counterattack a tricky player, or perhaps to place a gun down and get some early damage in for easy </a:t>
            </a:r>
            <a:r>
              <a:rPr lang="en-US" sz="1700" dirty="0">
                <a:solidFill>
                  <a:srgbClr val="FF0000"/>
                </a:solidFill>
              </a:rPr>
              <a:t>Blood Echoes</a:t>
            </a:r>
            <a:r>
              <a:rPr lang="en-US" sz="1700" dirty="0"/>
              <a:t>.</a:t>
            </a:r>
          </a:p>
        </p:txBody>
      </p:sp>
      <p:sp>
        <p:nvSpPr>
          <p:cNvPr id="10" name="Rectangle 9">
            <a:extLst>
              <a:ext uri="{FF2B5EF4-FFF2-40B4-BE49-F238E27FC236}">
                <a16:creationId xmlns:a16="http://schemas.microsoft.com/office/drawing/2014/main" id="{61C8C6AF-7E90-4ED7-8B7A-C6E3106E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1978" y="965196"/>
            <a:ext cx="368539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248CBA-0A07-4C23-B664-4047504BEA21}"/>
              </a:ext>
            </a:extLst>
          </p:cNvPr>
          <p:cNvPicPr>
            <a:picLocks noChangeAspect="1"/>
          </p:cNvPicPr>
          <p:nvPr/>
        </p:nvPicPr>
        <p:blipFill rotWithShape="1">
          <a:blip r:embed="rId3">
            <a:extLst>
              <a:ext uri="{28A0092B-C50C-407E-A947-70E740481C1C}">
                <a14:useLocalDpi xmlns:a14="http://schemas.microsoft.com/office/drawing/2010/main" val="0"/>
              </a:ext>
            </a:extLst>
          </a:blip>
          <a:srcRect r="1439" b="-3"/>
          <a:stretch/>
        </p:blipFill>
        <p:spPr>
          <a:xfrm>
            <a:off x="7961853" y="1438360"/>
            <a:ext cx="2835022" cy="3835314"/>
          </a:xfrm>
          <a:prstGeom prst="rect">
            <a:avLst/>
          </a:prstGeom>
        </p:spPr>
      </p:pic>
    </p:spTree>
    <p:extLst>
      <p:ext uri="{BB962C8B-B14F-4D97-AF65-F5344CB8AC3E}">
        <p14:creationId xmlns:p14="http://schemas.microsoft.com/office/powerpoint/2010/main" val="152708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floor, building, indoor&#10;&#10;Description automatically generated">
            <a:extLst>
              <a:ext uri="{FF2B5EF4-FFF2-40B4-BE49-F238E27FC236}">
                <a16:creationId xmlns:a16="http://schemas.microsoft.com/office/drawing/2014/main" id="{A9AD84AB-FCF5-4AEA-A668-78B18B0EA1E6}"/>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34909" b="22904"/>
          <a:stretch/>
        </p:blipFill>
        <p:spPr>
          <a:xfrm>
            <a:off x="20" y="10"/>
            <a:ext cx="12191980" cy="6857990"/>
          </a:xfrm>
          <a:prstGeom prst="rect">
            <a:avLst/>
          </a:prstGeom>
        </p:spPr>
      </p:pic>
      <p:sp>
        <p:nvSpPr>
          <p:cNvPr id="2" name="Title 1">
            <a:extLst>
              <a:ext uri="{FF2B5EF4-FFF2-40B4-BE49-F238E27FC236}">
                <a16:creationId xmlns:a16="http://schemas.microsoft.com/office/drawing/2014/main" id="{2FD88EE9-5725-420D-B102-7B716012553F}"/>
              </a:ext>
            </a:extLst>
          </p:cNvPr>
          <p:cNvSpPr>
            <a:spLocks noGrp="1"/>
          </p:cNvSpPr>
          <p:nvPr>
            <p:ph type="title"/>
          </p:nvPr>
        </p:nvSpPr>
        <p:spPr>
          <a:xfrm>
            <a:off x="-1049229" y="1272329"/>
            <a:ext cx="10353762" cy="970450"/>
          </a:xfrm>
        </p:spPr>
        <p:txBody>
          <a:bodyPr>
            <a:normAutofit/>
          </a:bodyPr>
          <a:lstStyle/>
          <a:p>
            <a:r>
              <a:rPr lang="en-US" dirty="0">
                <a:solidFill>
                  <a:srgbClr val="FF0000"/>
                </a:solidFill>
              </a:rPr>
              <a:t>Progression of a Turn: 3-5</a:t>
            </a:r>
          </a:p>
        </p:txBody>
      </p:sp>
      <p:sp>
        <p:nvSpPr>
          <p:cNvPr id="3" name="Content Placeholder 2">
            <a:extLst>
              <a:ext uri="{FF2B5EF4-FFF2-40B4-BE49-F238E27FC236}">
                <a16:creationId xmlns:a16="http://schemas.microsoft.com/office/drawing/2014/main" id="{E6C78435-A83E-44F8-B949-E69E082EECAD}"/>
              </a:ext>
            </a:extLst>
          </p:cNvPr>
          <p:cNvSpPr>
            <a:spLocks noGrp="1"/>
          </p:cNvSpPr>
          <p:nvPr>
            <p:ph idx="1"/>
          </p:nvPr>
        </p:nvSpPr>
        <p:spPr>
          <a:xfrm>
            <a:off x="913795" y="2521014"/>
            <a:ext cx="10353762" cy="4058751"/>
          </a:xfrm>
        </p:spPr>
        <p:txBody>
          <a:bodyPr anchor="ctr">
            <a:normAutofit/>
          </a:bodyPr>
          <a:lstStyle/>
          <a:p>
            <a:r>
              <a:rPr lang="en-US" u="sng" dirty="0"/>
              <a:t>Third:</a:t>
            </a:r>
            <a:r>
              <a:rPr lang="en-US" dirty="0">
                <a:effectLst/>
              </a:rPr>
              <a:t> If a player had played a gun-type card that explicitly states that it goes first in the first step, or had a card with an instant effect, that ability is played now. </a:t>
            </a:r>
            <a:endParaRPr lang="en-US" u="sng" dirty="0"/>
          </a:p>
          <a:p>
            <a:r>
              <a:rPr lang="en-US" u="sng" dirty="0"/>
              <a:t>Fourth-Monsters Attack:</a:t>
            </a:r>
            <a:r>
              <a:rPr lang="en-US" dirty="0">
                <a:effectLst/>
              </a:rPr>
              <a:t> In this stage, the First Player rolls the colored dice that corresponds to the color of monster being played. That damage that is rolled is granted to all players. If the dice number has a + sign next to it, then that damage is dealt plus another roll’s worth. With red </a:t>
            </a:r>
            <a:r>
              <a:rPr lang="en-US" dirty="0">
                <a:solidFill>
                  <a:srgbClr val="FF0000"/>
                </a:solidFill>
                <a:effectLst/>
              </a:rPr>
              <a:t>Monsters</a:t>
            </a:r>
            <a:r>
              <a:rPr lang="en-US" dirty="0">
                <a:effectLst/>
              </a:rPr>
              <a:t>, this can lead to potentially endless combos. If a player dies from this, they lose all </a:t>
            </a:r>
            <a:r>
              <a:rPr lang="en-US" dirty="0">
                <a:solidFill>
                  <a:srgbClr val="FF0000"/>
                </a:solidFill>
                <a:effectLst/>
              </a:rPr>
              <a:t>Blood Echoes </a:t>
            </a:r>
            <a:r>
              <a:rPr lang="en-US" dirty="0">
                <a:effectLst/>
              </a:rPr>
              <a:t>not saved, and cannot attack in the next step.</a:t>
            </a:r>
            <a:endParaRPr lang="en-US" u="sng" dirty="0"/>
          </a:p>
          <a:p>
            <a:r>
              <a:rPr lang="en-US" u="sng" dirty="0"/>
              <a:t>Fifth-Players Attack:</a:t>
            </a:r>
            <a:r>
              <a:rPr lang="en-US" dirty="0">
                <a:effectLst/>
              </a:rPr>
              <a:t> Depending on the </a:t>
            </a:r>
            <a:r>
              <a:rPr lang="en-US" dirty="0">
                <a:solidFill>
                  <a:srgbClr val="FF0000"/>
                </a:solidFill>
                <a:effectLst/>
              </a:rPr>
              <a:t>Action Card </a:t>
            </a:r>
            <a:r>
              <a:rPr lang="en-US" dirty="0">
                <a:effectLst/>
              </a:rPr>
              <a:t>that was played at the beginning of the turn, each player deals the damage listed on that card to the Monster. They can take that same amount in </a:t>
            </a:r>
            <a:r>
              <a:rPr lang="en-US" dirty="0">
                <a:solidFill>
                  <a:srgbClr val="FF0000"/>
                </a:solidFill>
                <a:effectLst/>
              </a:rPr>
              <a:t>Blood Echoes </a:t>
            </a:r>
            <a:r>
              <a:rPr lang="en-US" dirty="0">
                <a:effectLst/>
              </a:rPr>
              <a:t>and add them to their temporary Blood Echo storage. If the Monster is defeated in this stage, each player earns a </a:t>
            </a:r>
            <a:r>
              <a:rPr lang="en-US" dirty="0">
                <a:solidFill>
                  <a:srgbClr val="FF0000"/>
                </a:solidFill>
                <a:effectLst/>
              </a:rPr>
              <a:t>Trophy</a:t>
            </a:r>
            <a:r>
              <a:rPr lang="en-US" dirty="0">
                <a:effectLst/>
              </a:rPr>
              <a:t> of that Monster’s type. However, if the Monster was not defeated in this stage…..</a:t>
            </a:r>
            <a:endParaRPr lang="en-US" u="sng" dirty="0"/>
          </a:p>
        </p:txBody>
      </p:sp>
    </p:spTree>
    <p:extLst>
      <p:ext uri="{BB962C8B-B14F-4D97-AF65-F5344CB8AC3E}">
        <p14:creationId xmlns:p14="http://schemas.microsoft.com/office/powerpoint/2010/main" val="206412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5A1844-5CB8-438B-B90E-EF2A51CF87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6586695" y="1"/>
            <a:ext cx="5605305" cy="6858000"/>
          </a:xfrm>
          <a:prstGeom prst="rect">
            <a:avLst/>
          </a:prstGeom>
        </p:spPr>
      </p:pic>
      <p:sp>
        <p:nvSpPr>
          <p:cNvPr id="2" name="Title 1">
            <a:extLst>
              <a:ext uri="{FF2B5EF4-FFF2-40B4-BE49-F238E27FC236}">
                <a16:creationId xmlns:a16="http://schemas.microsoft.com/office/drawing/2014/main" id="{B4CE7C82-D914-45EE-987D-65F1940689AD}"/>
              </a:ext>
            </a:extLst>
          </p:cNvPr>
          <p:cNvSpPr>
            <a:spLocks noGrp="1"/>
          </p:cNvSpPr>
          <p:nvPr>
            <p:ph type="title"/>
          </p:nvPr>
        </p:nvSpPr>
        <p:spPr>
          <a:xfrm>
            <a:off x="-1" y="609600"/>
            <a:ext cx="6506421" cy="1117600"/>
          </a:xfrm>
        </p:spPr>
        <p:txBody>
          <a:bodyPr>
            <a:normAutofit/>
          </a:bodyPr>
          <a:lstStyle/>
          <a:p>
            <a:pPr>
              <a:lnSpc>
                <a:spcPct val="90000"/>
              </a:lnSpc>
            </a:pPr>
            <a:r>
              <a:rPr lang="en-US" sz="3700" dirty="0">
                <a:solidFill>
                  <a:srgbClr val="FF0000"/>
                </a:solidFill>
              </a:rPr>
              <a:t>Progression of a Turn: 6-7</a:t>
            </a:r>
          </a:p>
        </p:txBody>
      </p:sp>
      <p:sp>
        <p:nvSpPr>
          <p:cNvPr id="3" name="Content Placeholder 2">
            <a:extLst>
              <a:ext uri="{FF2B5EF4-FFF2-40B4-BE49-F238E27FC236}">
                <a16:creationId xmlns:a16="http://schemas.microsoft.com/office/drawing/2014/main" id="{6523EB76-C2BC-46E1-B52B-1DD0E2BDE84B}"/>
              </a:ext>
            </a:extLst>
          </p:cNvPr>
          <p:cNvSpPr>
            <a:spLocks noGrp="1"/>
          </p:cNvSpPr>
          <p:nvPr>
            <p:ph idx="1"/>
          </p:nvPr>
        </p:nvSpPr>
        <p:spPr>
          <a:xfrm>
            <a:off x="913796" y="1828800"/>
            <a:ext cx="5168052" cy="4689446"/>
          </a:xfrm>
        </p:spPr>
        <p:txBody>
          <a:bodyPr>
            <a:normAutofit lnSpcReduction="10000"/>
          </a:bodyPr>
          <a:lstStyle/>
          <a:p>
            <a:pPr>
              <a:lnSpc>
                <a:spcPct val="90000"/>
              </a:lnSpc>
              <a:buClr>
                <a:srgbClr val="FEFF55"/>
              </a:buClr>
            </a:pPr>
            <a:r>
              <a:rPr lang="en-US" sz="1600" u="sng" dirty="0"/>
              <a:t>Sixth:</a:t>
            </a:r>
            <a:r>
              <a:rPr lang="en-US" sz="1600" dirty="0"/>
              <a:t> …Then that Monster will escape from the game area on Step Six. When a Monster escapes, no one earns </a:t>
            </a:r>
            <a:r>
              <a:rPr lang="en-US" sz="1600" dirty="0">
                <a:solidFill>
                  <a:srgbClr val="FF0000"/>
                </a:solidFill>
              </a:rPr>
              <a:t>Trophies</a:t>
            </a:r>
            <a:r>
              <a:rPr lang="en-US" sz="1600" dirty="0"/>
              <a:t> or </a:t>
            </a:r>
            <a:r>
              <a:rPr lang="en-US" sz="1600" dirty="0">
                <a:solidFill>
                  <a:srgbClr val="FF0000"/>
                </a:solidFill>
              </a:rPr>
              <a:t>Blood Echoes</a:t>
            </a:r>
            <a:r>
              <a:rPr lang="en-US" sz="1600" dirty="0"/>
              <a:t>, unless they had previously damaged the creature. The only Monster that will not run away is a mini-Boss Monster, these must be fully defeated before they will leave the field. </a:t>
            </a:r>
          </a:p>
          <a:p>
            <a:pPr>
              <a:lnSpc>
                <a:spcPct val="90000"/>
              </a:lnSpc>
              <a:buClr>
                <a:srgbClr val="FEFF55"/>
              </a:buClr>
            </a:pPr>
            <a:r>
              <a:rPr lang="en-US" sz="1600" u="sng" dirty="0"/>
              <a:t>Seven:</a:t>
            </a:r>
            <a:r>
              <a:rPr lang="en-US" sz="1600" dirty="0"/>
              <a:t> In the first step, if a player played an Action Card called the </a:t>
            </a:r>
            <a:r>
              <a:rPr lang="en-US" sz="1600" dirty="0">
                <a:solidFill>
                  <a:srgbClr val="FF0000"/>
                </a:solidFill>
              </a:rPr>
              <a:t>Hunter’s Dream </a:t>
            </a:r>
            <a:r>
              <a:rPr lang="en-US" sz="1200" dirty="0">
                <a:solidFill>
                  <a:srgbClr val="FF0000"/>
                </a:solidFill>
              </a:rPr>
              <a:t>(pictured top right), </a:t>
            </a:r>
            <a:r>
              <a:rPr lang="en-US" sz="1600" dirty="0"/>
              <a:t>they may essentially, ‘go back to base’ and get some R&amp;R. Their </a:t>
            </a:r>
            <a:r>
              <a:rPr lang="en-US" sz="1600" dirty="0">
                <a:solidFill>
                  <a:srgbClr val="FF0000"/>
                </a:solidFill>
              </a:rPr>
              <a:t>Health Dial </a:t>
            </a:r>
            <a:r>
              <a:rPr lang="en-US" sz="1600" dirty="0"/>
              <a:t>recharges to 8 points, all collected </a:t>
            </a:r>
            <a:r>
              <a:rPr lang="en-US" sz="1600" dirty="0">
                <a:solidFill>
                  <a:schemeClr val="tx1"/>
                </a:solidFill>
              </a:rPr>
              <a:t>Blood Echoes </a:t>
            </a:r>
            <a:r>
              <a:rPr lang="en-US" sz="1600" dirty="0"/>
              <a:t>are saved in the Blood Echo Storage, you may choose an </a:t>
            </a:r>
            <a:r>
              <a:rPr lang="en-US" sz="1600" dirty="0">
                <a:solidFill>
                  <a:srgbClr val="FF0000"/>
                </a:solidFill>
              </a:rPr>
              <a:t>Upgrade Action Card </a:t>
            </a:r>
            <a:r>
              <a:rPr lang="en-US" sz="1200" dirty="0">
                <a:solidFill>
                  <a:srgbClr val="FF0000"/>
                </a:solidFill>
              </a:rPr>
              <a:t>(pictured at right) </a:t>
            </a:r>
            <a:r>
              <a:rPr lang="en-US" sz="1600" dirty="0"/>
              <a:t>and add it to your hand, and you reclaim all discarded Action Cards as well! This can be a highly advantageous card to use after you’ve gathered up a lot of Blood Echoes, as well as prior to a mini-boss or Final Boss fight. </a:t>
            </a:r>
          </a:p>
          <a:p>
            <a:pPr>
              <a:lnSpc>
                <a:spcPct val="90000"/>
              </a:lnSpc>
              <a:buClr>
                <a:srgbClr val="FEFF55"/>
              </a:buClr>
            </a:pPr>
            <a:r>
              <a:rPr lang="en-US" sz="1400" i="1" dirty="0">
                <a:solidFill>
                  <a:srgbClr val="FF0000"/>
                </a:solidFill>
              </a:rPr>
              <a:t>At the end, choose the new First Player, discard Action Cards, and draw a new Monster Card! Replay until the Final Boss is reached and defeated.</a:t>
            </a:r>
          </a:p>
          <a:p>
            <a:pPr>
              <a:lnSpc>
                <a:spcPct val="90000"/>
              </a:lnSpc>
              <a:buClr>
                <a:srgbClr val="FEFF55"/>
              </a:buClr>
            </a:pPr>
            <a:endParaRPr lang="en-US" sz="1600" dirty="0"/>
          </a:p>
        </p:txBody>
      </p:sp>
      <p:pic>
        <p:nvPicPr>
          <p:cNvPr id="7" name="Picture 6">
            <a:extLst>
              <a:ext uri="{FF2B5EF4-FFF2-40B4-BE49-F238E27FC236}">
                <a16:creationId xmlns:a16="http://schemas.microsoft.com/office/drawing/2014/main" id="{1725ED5C-9CA6-4B9F-AE07-A800EF6AA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694" y="0"/>
            <a:ext cx="2500617" cy="3500864"/>
          </a:xfrm>
          <a:prstGeom prst="rect">
            <a:avLst/>
          </a:prstGeom>
        </p:spPr>
      </p:pic>
      <p:pic>
        <p:nvPicPr>
          <p:cNvPr id="5" name="Picture 4">
            <a:extLst>
              <a:ext uri="{FF2B5EF4-FFF2-40B4-BE49-F238E27FC236}">
                <a16:creationId xmlns:a16="http://schemas.microsoft.com/office/drawing/2014/main" id="{B359796D-5E4A-437E-8F3D-2EAC7E505947}"/>
              </a:ext>
            </a:extLst>
          </p:cNvPr>
          <p:cNvPicPr>
            <a:picLocks noChangeAspect="1"/>
          </p:cNvPicPr>
          <p:nvPr/>
        </p:nvPicPr>
        <p:blipFill rotWithShape="1">
          <a:blip r:embed="rId5">
            <a:extLst>
              <a:ext uri="{28A0092B-C50C-407E-A947-70E740481C1C}">
                <a14:useLocalDpi xmlns:a14="http://schemas.microsoft.com/office/drawing/2010/main" val="0"/>
              </a:ext>
            </a:extLst>
          </a:blip>
          <a:srcRect t="4206" r="3" b="3"/>
          <a:stretch/>
        </p:blipFill>
        <p:spPr>
          <a:xfrm>
            <a:off x="9167586" y="2852257"/>
            <a:ext cx="3024414" cy="4005742"/>
          </a:xfrm>
          <a:prstGeom prst="rect">
            <a:avLst/>
          </a:prstGeom>
        </p:spPr>
      </p:pic>
    </p:spTree>
    <p:extLst>
      <p:ext uri="{BB962C8B-B14F-4D97-AF65-F5344CB8AC3E}">
        <p14:creationId xmlns:p14="http://schemas.microsoft.com/office/powerpoint/2010/main" val="3865897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51</TotalTime>
  <Words>1415</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Calisto MT</vt:lpstr>
      <vt:lpstr>Centaur</vt:lpstr>
      <vt:lpstr>Times New Roman</vt:lpstr>
      <vt:lpstr>Wingdings 2</vt:lpstr>
      <vt:lpstr>Slate</vt:lpstr>
      <vt:lpstr>Bloodborne: The Card Game</vt:lpstr>
      <vt:lpstr>What is Bloodborne?</vt:lpstr>
      <vt:lpstr>The Goal of the Game</vt:lpstr>
      <vt:lpstr>The Hunters’ Board and Action Cards</vt:lpstr>
      <vt:lpstr>The Monsters and Final Boss</vt:lpstr>
      <vt:lpstr>Initial Setup Stage</vt:lpstr>
      <vt:lpstr>Progression of a Turn: 1 and 2</vt:lpstr>
      <vt:lpstr>Progression of a Turn: 3-5</vt:lpstr>
      <vt:lpstr>Progression of a Turn: 6-7</vt:lpstr>
      <vt:lpstr>The Winner</vt:lpstr>
      <vt:lpstr>The Losers</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The Card Game</dc:title>
  <dc:creator>Wader</dc:creator>
  <cp:lastModifiedBy>Ethan Wade</cp:lastModifiedBy>
  <cp:revision>11</cp:revision>
  <dcterms:created xsi:type="dcterms:W3CDTF">2019-09-18T07:43:12Z</dcterms:created>
  <dcterms:modified xsi:type="dcterms:W3CDTF">2019-09-18T15:50:27Z</dcterms:modified>
</cp:coreProperties>
</file>